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4"/>
  </p:sldMasterIdLst>
  <p:notesMasterIdLst>
    <p:notesMasterId r:id="rId34"/>
  </p:notesMasterIdLst>
  <p:sldIdLst>
    <p:sldId id="911" r:id="rId5"/>
    <p:sldId id="934" r:id="rId6"/>
    <p:sldId id="935" r:id="rId7"/>
    <p:sldId id="936" r:id="rId8"/>
    <p:sldId id="937" r:id="rId9"/>
    <p:sldId id="947" r:id="rId10"/>
    <p:sldId id="948" r:id="rId11"/>
    <p:sldId id="949" r:id="rId12"/>
    <p:sldId id="945" r:id="rId13"/>
    <p:sldId id="946" r:id="rId14"/>
    <p:sldId id="950" r:id="rId15"/>
    <p:sldId id="951" r:id="rId16"/>
    <p:sldId id="938" r:id="rId17"/>
    <p:sldId id="939" r:id="rId18"/>
    <p:sldId id="940" r:id="rId19"/>
    <p:sldId id="941" r:id="rId20"/>
    <p:sldId id="943" r:id="rId21"/>
    <p:sldId id="942" r:id="rId22"/>
    <p:sldId id="952" r:id="rId23"/>
    <p:sldId id="953" r:id="rId24"/>
    <p:sldId id="913" r:id="rId25"/>
    <p:sldId id="919" r:id="rId26"/>
    <p:sldId id="925" r:id="rId27"/>
    <p:sldId id="954" r:id="rId28"/>
    <p:sldId id="927" r:id="rId29"/>
    <p:sldId id="928" r:id="rId30"/>
    <p:sldId id="929" r:id="rId31"/>
    <p:sldId id="933" r:id="rId32"/>
    <p:sldId id="955" r:id="rId33"/>
  </p:sldIdLst>
  <p:sldSz cx="12192000" cy="6858000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81A"/>
    <a:srgbClr val="595959"/>
    <a:srgbClr val="C3D940"/>
    <a:srgbClr val="5CB1E3"/>
    <a:srgbClr val="CC0000"/>
    <a:srgbClr val="FF0000"/>
    <a:srgbClr val="134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0320" autoAdjust="0"/>
  </p:normalViewPr>
  <p:slideViewPr>
    <p:cSldViewPr>
      <p:cViewPr varScale="1">
        <p:scale>
          <a:sx n="54" d="100"/>
          <a:sy n="54" d="100"/>
        </p:scale>
        <p:origin x="47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212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43C2C293-C294-4D6D-B657-51DA09345419}" type="datetimeFigureOut">
              <a:rPr lang="en-US" smtClean="0"/>
              <a:pPr/>
              <a:t>8/14/2017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19E9551-5BB3-4423-9C2D-D1DF71B122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1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970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9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Breakaway</a:t>
            </a:r>
            <a:r>
              <a:rPr lang="en-US" baseline="0" dirty="0" smtClean="0"/>
              <a:t> and non break</a:t>
            </a:r>
          </a:p>
          <a:p>
            <a:r>
              <a:rPr lang="en-US" baseline="0" dirty="0" smtClean="0"/>
              <a:t>Add visual interest with banner arm </a:t>
            </a:r>
          </a:p>
          <a:p>
            <a:r>
              <a:rPr lang="en-US" baseline="0" dirty="0" smtClean="0"/>
              <a:t>Tell Valmont ahead of time before you add a banner arm / plant hangers / flags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7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Ped</a:t>
            </a:r>
            <a:r>
              <a:rPr lang="en-US" baseline="0" dirty="0" smtClean="0"/>
              <a:t> and street scale in a lot of these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54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Affordable options </a:t>
            </a:r>
          </a:p>
          <a:p>
            <a:r>
              <a:rPr lang="en-US" dirty="0" smtClean="0"/>
              <a:t>Endless</a:t>
            </a:r>
            <a:r>
              <a:rPr lang="en-US" baseline="0" dirty="0" smtClean="0"/>
              <a:t> options but most common is bottom left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298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options – dress up the top of the pole.</a:t>
            </a:r>
          </a:p>
          <a:p>
            <a:r>
              <a:rPr lang="en-US" dirty="0" smtClean="0"/>
              <a:t>Most</a:t>
            </a:r>
            <a:r>
              <a:rPr lang="en-US" baseline="0" dirty="0" smtClean="0"/>
              <a:t> will come with </a:t>
            </a:r>
            <a:r>
              <a:rPr lang="en-US" baseline="0" dirty="0" err="1" smtClean="0"/>
              <a:t>stnd</a:t>
            </a:r>
            <a:r>
              <a:rPr lang="en-US" baseline="0" dirty="0" smtClean="0"/>
              <a:t> pole cap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44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offering</a:t>
            </a:r>
          </a:p>
          <a:p>
            <a:r>
              <a:rPr lang="en-US" dirty="0" smtClean="0"/>
              <a:t>Affordable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Street and </a:t>
            </a:r>
            <a:r>
              <a:rPr lang="en-US" baseline="0" dirty="0" err="1" smtClean="0"/>
              <a:t>ped</a:t>
            </a:r>
            <a:endParaRPr lang="en-US" baseline="0" dirty="0" smtClean="0"/>
          </a:p>
          <a:p>
            <a:r>
              <a:rPr lang="en-US" baseline="0" dirty="0" smtClean="0"/>
              <a:t>2 tones or single</a:t>
            </a:r>
          </a:p>
          <a:p>
            <a:endParaRPr lang="en-US" baseline="0" dirty="0"/>
          </a:p>
          <a:p>
            <a:r>
              <a:rPr lang="en-US" baseline="0" dirty="0" smtClean="0"/>
              <a:t>If you have higher mounting heights, you can try our new curved steel poles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0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of standard catalog</a:t>
            </a:r>
          </a:p>
          <a:p>
            <a:r>
              <a:rPr lang="en-US" dirty="0" smtClean="0"/>
              <a:t>Only</a:t>
            </a:r>
            <a:r>
              <a:rPr lang="en-US" baseline="0" dirty="0" smtClean="0"/>
              <a:t> 4 options but we do lots of custom profiles</a:t>
            </a:r>
          </a:p>
          <a:p>
            <a:r>
              <a:rPr lang="en-US" baseline="0" dirty="0" smtClean="0"/>
              <a:t>Spec lock opportunity </a:t>
            </a:r>
          </a:p>
          <a:p>
            <a:r>
              <a:rPr lang="en-US" baseline="0" dirty="0" smtClean="0"/>
              <a:t>We can do this </a:t>
            </a:r>
            <a:r>
              <a:rPr lang="en-US" baseline="0" dirty="0" err="1" smtClean="0"/>
              <a:t>bc</a:t>
            </a:r>
            <a:r>
              <a:rPr lang="en-US" baseline="0" dirty="0" smtClean="0"/>
              <a:t> we own the extrusion facility and can taper at our own facility in a variety of sizes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443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posts are o</a:t>
            </a:r>
            <a:r>
              <a:rPr lang="en-US" dirty="0" smtClean="0"/>
              <a:t>ne piece designs available in straight,</a:t>
            </a:r>
            <a:r>
              <a:rPr lang="en-US" baseline="0" dirty="0" smtClean="0"/>
              <a:t> </a:t>
            </a:r>
            <a:r>
              <a:rPr lang="en-US" dirty="0" smtClean="0"/>
              <a:t>t</a:t>
            </a:r>
            <a:r>
              <a:rPr lang="en-US" baseline="0" dirty="0" smtClean="0"/>
              <a:t>apered, fluted, or smooth. The four highlighted are some of our most popular and will soon be part of a quick ship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27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Valmont offers</a:t>
            </a:r>
            <a:r>
              <a:rPr lang="en-US" baseline="0" dirty="0" smtClean="0"/>
              <a:t> the most flute options in the industry, and the flutes highlighted in yellow are proprietary to Valmont. Valmont is able to provide a clean crisp flute since the entire pole is fluted in one smooth motion. We are also able to start and stop the flute anywhere along the pole shaft.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Valmont</a:t>
            </a:r>
            <a:r>
              <a:rPr lang="en-US" baseline="0" dirty="0" smtClean="0"/>
              <a:t> offers most options in industry</a:t>
            </a:r>
          </a:p>
          <a:p>
            <a:r>
              <a:rPr lang="en-US" dirty="0" smtClean="0"/>
              <a:t>4 in yellow are proprietary</a:t>
            </a:r>
            <a:r>
              <a:rPr lang="en-US" baseline="0" dirty="0" smtClean="0"/>
              <a:t> to Valmont – spec 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61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9551-5BB3-4423-9C2D-D1DF71B1225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0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Euro is more advanced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9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UL sticker will be located above the </a:t>
            </a:r>
            <a:r>
              <a:rPr lang="en-US" baseline="0" dirty="0" err="1" smtClean="0"/>
              <a:t>handhole</a:t>
            </a:r>
            <a:r>
              <a:rPr lang="en-US" baseline="0" dirty="0" smtClean="0"/>
              <a:t> rim – on the outside of the pole.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Pair fixture with pole together for max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61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fixture</a:t>
            </a:r>
            <a:r>
              <a:rPr lang="en-US" baseline="0" dirty="0" smtClean="0"/>
              <a:t> with variety of poles</a:t>
            </a:r>
          </a:p>
          <a:p>
            <a:r>
              <a:rPr lang="en-US" baseline="0" dirty="0" smtClean="0"/>
              <a:t>Lock in spec with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3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at bot and work up</a:t>
            </a:r>
          </a:p>
          <a:p>
            <a:r>
              <a:rPr lang="en-US" dirty="0" smtClean="0"/>
              <a:t>Standard cast alum pieces</a:t>
            </a:r>
          </a:p>
          <a:p>
            <a:r>
              <a:rPr lang="en-US" dirty="0" smtClean="0"/>
              <a:t>1-2 pieces</a:t>
            </a:r>
          </a:p>
          <a:p>
            <a:r>
              <a:rPr lang="en-US" dirty="0" smtClean="0"/>
              <a:t>Come in family – range from </a:t>
            </a:r>
            <a:r>
              <a:rPr lang="en-US" dirty="0" err="1" smtClean="0"/>
              <a:t>sm</a:t>
            </a:r>
            <a:r>
              <a:rPr lang="en-US" dirty="0" smtClean="0"/>
              <a:t> to </a:t>
            </a:r>
            <a:r>
              <a:rPr lang="en-US" dirty="0" err="1" smtClean="0"/>
              <a:t>lrg</a:t>
            </a:r>
            <a:r>
              <a:rPr lang="en-US" baseline="0" dirty="0" smtClean="0"/>
              <a:t> street lighting to improve uniformity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Wide</a:t>
            </a:r>
            <a:r>
              <a:rPr lang="en-US" baseline="0" dirty="0" smtClean="0"/>
              <a:t> range. Small scale to large – spec lock</a:t>
            </a:r>
          </a:p>
          <a:p>
            <a:r>
              <a:rPr lang="en-US" baseline="0" dirty="0" smtClean="0"/>
              <a:t>Can be customized with city logo /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87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did personal testing before major requirements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to purchase with breakaway</a:t>
            </a:r>
            <a:r>
              <a:rPr lang="en-US" baseline="0" dirty="0" smtClean="0"/>
              <a:t> couplings </a:t>
            </a:r>
          </a:p>
          <a:p>
            <a:r>
              <a:rPr lang="en-US" baseline="0" dirty="0" smtClean="0"/>
              <a:t>Bases are sized and adjusted for this application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25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867B27-BB5F-4F58-AA15-A5718B110D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07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://www.showeet.com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 userDrawn="1"/>
        </p:nvSpPr>
        <p:spPr>
          <a:xfrm rot="19340334">
            <a:off x="3528621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47076" y="152400"/>
            <a:ext cx="11904187" cy="6569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5324" y="-1"/>
            <a:ext cx="6737350" cy="685799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66191" y="4584356"/>
            <a:ext cx="5371070" cy="6871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191" y="5358606"/>
            <a:ext cx="5371070" cy="4737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93191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6BA435F-D075-4061-B45E-7BF1D1D3C364}" type="datetime1">
              <a:rPr lang="en-US" smtClean="0">
                <a:solidFill>
                  <a:srgbClr val="968C8C"/>
                </a:solidFill>
              </a:rPr>
              <a:pPr/>
              <a:t>8/14/2017</a:t>
            </a:fld>
            <a:endParaRPr lang="en-US" dirty="0">
              <a:solidFill>
                <a:srgbClr val="968C8C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9765263" y="653029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© 2016 Valmont Industries, Inc. All rights reserved.</a:t>
            </a:r>
            <a:endParaRPr lang="en-US" sz="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arallelogram 6"/>
          <p:cNvSpPr/>
          <p:nvPr userDrawn="1"/>
        </p:nvSpPr>
        <p:spPr>
          <a:xfrm flipH="1">
            <a:off x="571500" y="2729529"/>
            <a:ext cx="3009900" cy="1498600"/>
          </a:xfrm>
          <a:custGeom>
            <a:avLst/>
            <a:gdLst>
              <a:gd name="connsiteX0" fmla="*/ 0 w 2381765"/>
              <a:gd name="connsiteY0" fmla="*/ 914400 h 914400"/>
              <a:gd name="connsiteX1" fmla="*/ 228600 w 2381765"/>
              <a:gd name="connsiteY1" fmla="*/ 0 h 914400"/>
              <a:gd name="connsiteX2" fmla="*/ 2381765 w 2381765"/>
              <a:gd name="connsiteY2" fmla="*/ 0 h 914400"/>
              <a:gd name="connsiteX3" fmla="*/ 2153165 w 2381765"/>
              <a:gd name="connsiteY3" fmla="*/ 914400 h 914400"/>
              <a:gd name="connsiteX4" fmla="*/ 0 w 23817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686565 w 2915165"/>
              <a:gd name="connsiteY3" fmla="*/ 914400 h 914400"/>
              <a:gd name="connsiteX4" fmla="*/ 0 w 29151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343665 w 2915165"/>
              <a:gd name="connsiteY3" fmla="*/ 914400 h 914400"/>
              <a:gd name="connsiteX4" fmla="*/ 0 w 2915165"/>
              <a:gd name="connsiteY4" fmla="*/ 914400 h 9144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942650 w 3514150"/>
              <a:gd name="connsiteY3" fmla="*/ 914400 h 1498600"/>
              <a:gd name="connsiteX4" fmla="*/ 0 w 3514150"/>
              <a:gd name="connsiteY4" fmla="*/ 1498600 h 14986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548197 w 3514150"/>
              <a:gd name="connsiteY3" fmla="*/ 1498600 h 1498600"/>
              <a:gd name="connsiteX4" fmla="*/ 0 w 3514150"/>
              <a:gd name="connsiteY4" fmla="*/ 1498600 h 1498600"/>
              <a:gd name="connsiteX0" fmla="*/ 0 w 3514150"/>
              <a:gd name="connsiteY0" fmla="*/ 1498600 h 1511300"/>
              <a:gd name="connsiteX1" fmla="*/ 1360985 w 3514150"/>
              <a:gd name="connsiteY1" fmla="*/ 0 h 1511300"/>
              <a:gd name="connsiteX2" fmla="*/ 3514150 w 3514150"/>
              <a:gd name="connsiteY2" fmla="*/ 0 h 1511300"/>
              <a:gd name="connsiteX3" fmla="*/ 2431322 w 3514150"/>
              <a:gd name="connsiteY3" fmla="*/ 1511300 h 1511300"/>
              <a:gd name="connsiteX4" fmla="*/ 0 w 3514150"/>
              <a:gd name="connsiteY4" fmla="*/ 1498600 h 15113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431322 w 3514150"/>
              <a:gd name="connsiteY3" fmla="*/ 1498600 h 1498600"/>
              <a:gd name="connsiteX4" fmla="*/ 0 w 3514150"/>
              <a:gd name="connsiteY4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150" h="1498600">
                <a:moveTo>
                  <a:pt x="0" y="1498600"/>
                </a:moveTo>
                <a:lnTo>
                  <a:pt x="1360985" y="0"/>
                </a:lnTo>
                <a:lnTo>
                  <a:pt x="3514150" y="0"/>
                </a:lnTo>
                <a:lnTo>
                  <a:pt x="2431322" y="1498600"/>
                </a:lnTo>
                <a:lnTo>
                  <a:pt x="0" y="149860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tint val="96000"/>
                  <a:shade val="100000"/>
                  <a:hueMod val="270000"/>
                  <a:satMod val="200000"/>
                  <a:lumMod val="0"/>
                  <a:lumOff val="10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2426761"/>
            <a:ext cx="2162048" cy="554736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147076" y="152400"/>
            <a:ext cx="6297533" cy="6579180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  <a:gd name="connsiteX0" fmla="*/ 0 w 7483349"/>
              <a:gd name="connsiteY0" fmla="*/ 0 h 6872686"/>
              <a:gd name="connsiteX1" fmla="*/ 1416050 w 7483349"/>
              <a:gd name="connsiteY1" fmla="*/ 0 h 6872686"/>
              <a:gd name="connsiteX2" fmla="*/ 7483349 w 7483349"/>
              <a:gd name="connsiteY2" fmla="*/ 6872686 h 6872686"/>
              <a:gd name="connsiteX3" fmla="*/ 1416050 w 7483349"/>
              <a:gd name="connsiteY3" fmla="*/ 6857999 h 6872686"/>
              <a:gd name="connsiteX4" fmla="*/ 0 w 7483349"/>
              <a:gd name="connsiteY4" fmla="*/ 6857999 h 6872686"/>
              <a:gd name="connsiteX5" fmla="*/ 0 w 7483349"/>
              <a:gd name="connsiteY5" fmla="*/ 0 h 6872686"/>
              <a:gd name="connsiteX0" fmla="*/ 0 w 7602031"/>
              <a:gd name="connsiteY0" fmla="*/ 0 h 6887373"/>
              <a:gd name="connsiteX1" fmla="*/ 1416050 w 7602031"/>
              <a:gd name="connsiteY1" fmla="*/ 0 h 6887373"/>
              <a:gd name="connsiteX2" fmla="*/ 7602031 w 7602031"/>
              <a:gd name="connsiteY2" fmla="*/ 6887373 h 6887373"/>
              <a:gd name="connsiteX3" fmla="*/ 1416050 w 7602031"/>
              <a:gd name="connsiteY3" fmla="*/ 6857999 h 6887373"/>
              <a:gd name="connsiteX4" fmla="*/ 0 w 7602031"/>
              <a:gd name="connsiteY4" fmla="*/ 6857999 h 6887373"/>
              <a:gd name="connsiteX5" fmla="*/ 0 w 7602031"/>
              <a:gd name="connsiteY5" fmla="*/ 0 h 6887373"/>
              <a:gd name="connsiteX0" fmla="*/ 0 w 7602031"/>
              <a:gd name="connsiteY0" fmla="*/ 0 h 6858000"/>
              <a:gd name="connsiteX1" fmla="*/ 1416050 w 7602031"/>
              <a:gd name="connsiteY1" fmla="*/ 0 h 6858000"/>
              <a:gd name="connsiteX2" fmla="*/ 7602031 w 7602031"/>
              <a:gd name="connsiteY2" fmla="*/ 6843314 h 6858000"/>
              <a:gd name="connsiteX3" fmla="*/ 1416050 w 7602031"/>
              <a:gd name="connsiteY3" fmla="*/ 6857999 h 6858000"/>
              <a:gd name="connsiteX4" fmla="*/ 0 w 7602031"/>
              <a:gd name="connsiteY4" fmla="*/ 6857999 h 6858000"/>
              <a:gd name="connsiteX5" fmla="*/ 0 w 7602031"/>
              <a:gd name="connsiteY5" fmla="*/ 0 h 6858000"/>
              <a:gd name="connsiteX0" fmla="*/ 0 w 7602031"/>
              <a:gd name="connsiteY0" fmla="*/ 0 h 6887373"/>
              <a:gd name="connsiteX1" fmla="*/ 1416050 w 7602031"/>
              <a:gd name="connsiteY1" fmla="*/ 0 h 6887373"/>
              <a:gd name="connsiteX2" fmla="*/ 7602031 w 7602031"/>
              <a:gd name="connsiteY2" fmla="*/ 6887373 h 6887373"/>
              <a:gd name="connsiteX3" fmla="*/ 1416050 w 7602031"/>
              <a:gd name="connsiteY3" fmla="*/ 6857999 h 6887373"/>
              <a:gd name="connsiteX4" fmla="*/ 0 w 7602031"/>
              <a:gd name="connsiteY4" fmla="*/ 6857999 h 6887373"/>
              <a:gd name="connsiteX5" fmla="*/ 0 w 7602031"/>
              <a:gd name="connsiteY5" fmla="*/ 0 h 6887373"/>
              <a:gd name="connsiteX0" fmla="*/ 0 w 7589854"/>
              <a:gd name="connsiteY0" fmla="*/ 0 h 6861003"/>
              <a:gd name="connsiteX1" fmla="*/ 1416050 w 7589854"/>
              <a:gd name="connsiteY1" fmla="*/ 0 h 6861003"/>
              <a:gd name="connsiteX2" fmla="*/ 7589854 w 7589854"/>
              <a:gd name="connsiteY2" fmla="*/ 6861003 h 6861003"/>
              <a:gd name="connsiteX3" fmla="*/ 1416050 w 7589854"/>
              <a:gd name="connsiteY3" fmla="*/ 6857999 h 6861003"/>
              <a:gd name="connsiteX4" fmla="*/ 0 w 7589854"/>
              <a:gd name="connsiteY4" fmla="*/ 6857999 h 6861003"/>
              <a:gd name="connsiteX5" fmla="*/ 0 w 7589854"/>
              <a:gd name="connsiteY5" fmla="*/ 0 h 6861003"/>
              <a:gd name="connsiteX0" fmla="*/ 0 w 7589854"/>
              <a:gd name="connsiteY0" fmla="*/ 0 h 6868548"/>
              <a:gd name="connsiteX1" fmla="*/ 1416050 w 7589854"/>
              <a:gd name="connsiteY1" fmla="*/ 0 h 6868548"/>
              <a:gd name="connsiteX2" fmla="*/ 7589854 w 7589854"/>
              <a:gd name="connsiteY2" fmla="*/ 6861003 h 6868548"/>
              <a:gd name="connsiteX3" fmla="*/ 1416050 w 7589854"/>
              <a:gd name="connsiteY3" fmla="*/ 6857999 h 6868548"/>
              <a:gd name="connsiteX4" fmla="*/ 0 w 7589854"/>
              <a:gd name="connsiteY4" fmla="*/ 6868548 h 6868548"/>
              <a:gd name="connsiteX5" fmla="*/ 0 w 7589854"/>
              <a:gd name="connsiteY5" fmla="*/ 0 h 6868548"/>
              <a:gd name="connsiteX0" fmla="*/ 0 w 7589854"/>
              <a:gd name="connsiteY0" fmla="*/ 0 h 6868548"/>
              <a:gd name="connsiteX1" fmla="*/ 1416050 w 7589854"/>
              <a:gd name="connsiteY1" fmla="*/ 0 h 6868548"/>
              <a:gd name="connsiteX2" fmla="*/ 7589854 w 7589854"/>
              <a:gd name="connsiteY2" fmla="*/ 6861003 h 6868548"/>
              <a:gd name="connsiteX3" fmla="*/ 1416050 w 7589854"/>
              <a:gd name="connsiteY3" fmla="*/ 6857999 h 6868548"/>
              <a:gd name="connsiteX4" fmla="*/ 6089 w 7589854"/>
              <a:gd name="connsiteY4" fmla="*/ 6868548 h 6868548"/>
              <a:gd name="connsiteX5" fmla="*/ 0 w 7589854"/>
              <a:gd name="connsiteY5" fmla="*/ 0 h 686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9854" h="6868548">
                <a:moveTo>
                  <a:pt x="0" y="0"/>
                </a:moveTo>
                <a:lnTo>
                  <a:pt x="1416050" y="0"/>
                </a:lnTo>
                <a:lnTo>
                  <a:pt x="7589854" y="6861003"/>
                </a:lnTo>
                <a:lnTo>
                  <a:pt x="1416050" y="6857999"/>
                </a:lnTo>
                <a:lnTo>
                  <a:pt x="6089" y="6868548"/>
                </a:lnTo>
                <a:cubicBezTo>
                  <a:pt x="4059" y="4579032"/>
                  <a:pt x="2030" y="2289516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2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 r="8460" b="38771"/>
          <a:stretch/>
        </p:blipFill>
        <p:spPr>
          <a:xfrm>
            <a:off x="1385979" y="1"/>
            <a:ext cx="10806021" cy="6858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 rot="19340334">
            <a:off x="3528622" y="-1271621"/>
            <a:ext cx="956457" cy="9401242"/>
          </a:xfrm>
          <a:custGeom>
            <a:avLst/>
            <a:gdLst>
              <a:gd name="connsiteX0" fmla="*/ 956457 w 956457"/>
              <a:gd name="connsiteY0" fmla="*/ 738197 h 9401242"/>
              <a:gd name="connsiteX1" fmla="*/ 956457 w 956457"/>
              <a:gd name="connsiteY1" fmla="*/ 9401242 h 9401242"/>
              <a:gd name="connsiteX2" fmla="*/ 0 w 956457"/>
              <a:gd name="connsiteY2" fmla="*/ 8663045 h 9401242"/>
              <a:gd name="connsiteX3" fmla="*/ 0 w 956457"/>
              <a:gd name="connsiteY3" fmla="*/ 0 h 94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6457" h="9401242">
                <a:moveTo>
                  <a:pt x="956457" y="738197"/>
                </a:moveTo>
                <a:lnTo>
                  <a:pt x="956457" y="9401242"/>
                </a:lnTo>
                <a:lnTo>
                  <a:pt x="0" y="866304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676464"/>
              </a:gs>
              <a:gs pos="0">
                <a:schemeClr val="bg1">
                  <a:lumMod val="50000"/>
                  <a:alpha val="0"/>
                </a:schemeClr>
              </a:gs>
              <a:gs pos="100000">
                <a:schemeClr val="tx1">
                  <a:lumMod val="68000"/>
                  <a:lumOff val="32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-5324" y="-9832"/>
            <a:ext cx="6737351" cy="6877659"/>
          </a:xfrm>
          <a:custGeom>
            <a:avLst/>
            <a:gdLst>
              <a:gd name="connsiteX0" fmla="*/ 0 w 6737350"/>
              <a:gd name="connsiteY0" fmla="*/ 0 h 6857999"/>
              <a:gd name="connsiteX1" fmla="*/ 1416050 w 6737350"/>
              <a:gd name="connsiteY1" fmla="*/ 0 h 6857999"/>
              <a:gd name="connsiteX2" fmla="*/ 6737350 w 6737350"/>
              <a:gd name="connsiteY2" fmla="*/ 6857999 h 6857999"/>
              <a:gd name="connsiteX3" fmla="*/ 1416050 w 6737350"/>
              <a:gd name="connsiteY3" fmla="*/ 6857999 h 6857999"/>
              <a:gd name="connsiteX4" fmla="*/ 0 w 673735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350" h="6857999">
                <a:moveTo>
                  <a:pt x="0" y="0"/>
                </a:moveTo>
                <a:lnTo>
                  <a:pt x="1416050" y="0"/>
                </a:lnTo>
                <a:lnTo>
                  <a:pt x="6737350" y="6857999"/>
                </a:lnTo>
                <a:lnTo>
                  <a:pt x="141605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6191" y="4584358"/>
            <a:ext cx="5371071" cy="6871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6191" y="5358608"/>
            <a:ext cx="5371071" cy="4737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735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4F724BC-B61C-4FC3-A6E6-A6F20AAE3D66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8/14/2017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2139" y="6557794"/>
            <a:ext cx="2286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© 2016 Valmont Industries, Inc. All rights reserved.</a:t>
            </a:r>
            <a:endParaRPr lang="en-US" sz="45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arallelogram 6"/>
          <p:cNvSpPr/>
          <p:nvPr/>
        </p:nvSpPr>
        <p:spPr>
          <a:xfrm flipH="1">
            <a:off x="571501" y="2729529"/>
            <a:ext cx="3009900" cy="1498600"/>
          </a:xfrm>
          <a:custGeom>
            <a:avLst/>
            <a:gdLst>
              <a:gd name="connsiteX0" fmla="*/ 0 w 2381765"/>
              <a:gd name="connsiteY0" fmla="*/ 914400 h 914400"/>
              <a:gd name="connsiteX1" fmla="*/ 228600 w 2381765"/>
              <a:gd name="connsiteY1" fmla="*/ 0 h 914400"/>
              <a:gd name="connsiteX2" fmla="*/ 2381765 w 2381765"/>
              <a:gd name="connsiteY2" fmla="*/ 0 h 914400"/>
              <a:gd name="connsiteX3" fmla="*/ 2153165 w 2381765"/>
              <a:gd name="connsiteY3" fmla="*/ 914400 h 914400"/>
              <a:gd name="connsiteX4" fmla="*/ 0 w 23817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686565 w 2915165"/>
              <a:gd name="connsiteY3" fmla="*/ 914400 h 914400"/>
              <a:gd name="connsiteX4" fmla="*/ 0 w 2915165"/>
              <a:gd name="connsiteY4" fmla="*/ 914400 h 914400"/>
              <a:gd name="connsiteX0" fmla="*/ 0 w 2915165"/>
              <a:gd name="connsiteY0" fmla="*/ 914400 h 914400"/>
              <a:gd name="connsiteX1" fmla="*/ 762000 w 2915165"/>
              <a:gd name="connsiteY1" fmla="*/ 0 h 914400"/>
              <a:gd name="connsiteX2" fmla="*/ 2915165 w 2915165"/>
              <a:gd name="connsiteY2" fmla="*/ 0 h 914400"/>
              <a:gd name="connsiteX3" fmla="*/ 2343665 w 2915165"/>
              <a:gd name="connsiteY3" fmla="*/ 914400 h 914400"/>
              <a:gd name="connsiteX4" fmla="*/ 0 w 2915165"/>
              <a:gd name="connsiteY4" fmla="*/ 914400 h 9144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942650 w 3514150"/>
              <a:gd name="connsiteY3" fmla="*/ 914400 h 1498600"/>
              <a:gd name="connsiteX4" fmla="*/ 0 w 3514150"/>
              <a:gd name="connsiteY4" fmla="*/ 1498600 h 14986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548197 w 3514150"/>
              <a:gd name="connsiteY3" fmla="*/ 1498600 h 1498600"/>
              <a:gd name="connsiteX4" fmla="*/ 0 w 3514150"/>
              <a:gd name="connsiteY4" fmla="*/ 1498600 h 1498600"/>
              <a:gd name="connsiteX0" fmla="*/ 0 w 3514150"/>
              <a:gd name="connsiteY0" fmla="*/ 1498600 h 1511300"/>
              <a:gd name="connsiteX1" fmla="*/ 1360985 w 3514150"/>
              <a:gd name="connsiteY1" fmla="*/ 0 h 1511300"/>
              <a:gd name="connsiteX2" fmla="*/ 3514150 w 3514150"/>
              <a:gd name="connsiteY2" fmla="*/ 0 h 1511300"/>
              <a:gd name="connsiteX3" fmla="*/ 2431322 w 3514150"/>
              <a:gd name="connsiteY3" fmla="*/ 1511300 h 1511300"/>
              <a:gd name="connsiteX4" fmla="*/ 0 w 3514150"/>
              <a:gd name="connsiteY4" fmla="*/ 1498600 h 1511300"/>
              <a:gd name="connsiteX0" fmla="*/ 0 w 3514150"/>
              <a:gd name="connsiteY0" fmla="*/ 1498600 h 1498600"/>
              <a:gd name="connsiteX1" fmla="*/ 1360985 w 3514150"/>
              <a:gd name="connsiteY1" fmla="*/ 0 h 1498600"/>
              <a:gd name="connsiteX2" fmla="*/ 3514150 w 3514150"/>
              <a:gd name="connsiteY2" fmla="*/ 0 h 1498600"/>
              <a:gd name="connsiteX3" fmla="*/ 2431322 w 3514150"/>
              <a:gd name="connsiteY3" fmla="*/ 1498600 h 1498600"/>
              <a:gd name="connsiteX4" fmla="*/ 0 w 3514150"/>
              <a:gd name="connsiteY4" fmla="*/ 149860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150" h="1498600">
                <a:moveTo>
                  <a:pt x="0" y="1498600"/>
                </a:moveTo>
                <a:lnTo>
                  <a:pt x="1360985" y="0"/>
                </a:lnTo>
                <a:lnTo>
                  <a:pt x="3514150" y="0"/>
                </a:lnTo>
                <a:lnTo>
                  <a:pt x="2431322" y="1498600"/>
                </a:lnTo>
                <a:lnTo>
                  <a:pt x="0" y="14986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35" y="2426761"/>
            <a:ext cx="2162048" cy="5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apezoid 3"/>
          <p:cNvSpPr/>
          <p:nvPr userDrawn="1"/>
        </p:nvSpPr>
        <p:spPr>
          <a:xfrm>
            <a:off x="-8141" y="6176964"/>
            <a:ext cx="10959737" cy="709037"/>
          </a:xfrm>
          <a:custGeom>
            <a:avLst/>
            <a:gdLst>
              <a:gd name="connsiteX0" fmla="*/ 0 w 11272870"/>
              <a:gd name="connsiteY0" fmla="*/ 681039 h 681039"/>
              <a:gd name="connsiteX1" fmla="*/ 236933 w 11272870"/>
              <a:gd name="connsiteY1" fmla="*/ 0 h 681039"/>
              <a:gd name="connsiteX2" fmla="*/ 11035937 w 11272870"/>
              <a:gd name="connsiteY2" fmla="*/ 0 h 681039"/>
              <a:gd name="connsiteX3" fmla="*/ 11272870 w 11272870"/>
              <a:gd name="connsiteY3" fmla="*/ 681039 h 681039"/>
              <a:gd name="connsiteX4" fmla="*/ 0 w 11272870"/>
              <a:gd name="connsiteY4" fmla="*/ 681039 h 681039"/>
              <a:gd name="connsiteX0" fmla="*/ 639367 w 11035937"/>
              <a:gd name="connsiteY0" fmla="*/ 776289 h 776289"/>
              <a:gd name="connsiteX1" fmla="*/ 0 w 11035937"/>
              <a:gd name="connsiteY1" fmla="*/ 0 h 776289"/>
              <a:gd name="connsiteX2" fmla="*/ 10799004 w 11035937"/>
              <a:gd name="connsiteY2" fmla="*/ 0 h 776289"/>
              <a:gd name="connsiteX3" fmla="*/ 11035937 w 11035937"/>
              <a:gd name="connsiteY3" fmla="*/ 681039 h 776289"/>
              <a:gd name="connsiteX4" fmla="*/ 639367 w 11035937"/>
              <a:gd name="connsiteY4" fmla="*/ 776289 h 776289"/>
              <a:gd name="connsiteX0" fmla="*/ 86917 w 11035937"/>
              <a:gd name="connsiteY0" fmla="*/ 690564 h 690564"/>
              <a:gd name="connsiteX1" fmla="*/ 0 w 11035937"/>
              <a:gd name="connsiteY1" fmla="*/ 0 h 690564"/>
              <a:gd name="connsiteX2" fmla="*/ 10799004 w 11035937"/>
              <a:gd name="connsiteY2" fmla="*/ 0 h 690564"/>
              <a:gd name="connsiteX3" fmla="*/ 11035937 w 11035937"/>
              <a:gd name="connsiteY3" fmla="*/ 681039 h 690564"/>
              <a:gd name="connsiteX4" fmla="*/ 86917 w 11035937"/>
              <a:gd name="connsiteY4" fmla="*/ 690564 h 690564"/>
              <a:gd name="connsiteX0" fmla="*/ 10717 w 10959737"/>
              <a:gd name="connsiteY0" fmla="*/ 690564 h 690564"/>
              <a:gd name="connsiteX1" fmla="*/ 0 w 10959737"/>
              <a:gd name="connsiteY1" fmla="*/ 9525 h 690564"/>
              <a:gd name="connsiteX2" fmla="*/ 10722804 w 10959737"/>
              <a:gd name="connsiteY2" fmla="*/ 0 h 690564"/>
              <a:gd name="connsiteX3" fmla="*/ 10959737 w 10959737"/>
              <a:gd name="connsiteY3" fmla="*/ 681039 h 690564"/>
              <a:gd name="connsiteX4" fmla="*/ 10717 w 10959737"/>
              <a:gd name="connsiteY4" fmla="*/ 690564 h 690564"/>
              <a:gd name="connsiteX0" fmla="*/ 1480 w 10959737"/>
              <a:gd name="connsiteY0" fmla="*/ 709037 h 709037"/>
              <a:gd name="connsiteX1" fmla="*/ 0 w 10959737"/>
              <a:gd name="connsiteY1" fmla="*/ 9525 h 709037"/>
              <a:gd name="connsiteX2" fmla="*/ 10722804 w 10959737"/>
              <a:gd name="connsiteY2" fmla="*/ 0 h 709037"/>
              <a:gd name="connsiteX3" fmla="*/ 10959737 w 10959737"/>
              <a:gd name="connsiteY3" fmla="*/ 681039 h 709037"/>
              <a:gd name="connsiteX4" fmla="*/ 1480 w 10959737"/>
              <a:gd name="connsiteY4" fmla="*/ 709037 h 70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9737" h="709037">
                <a:moveTo>
                  <a:pt x="1480" y="709037"/>
                </a:moveTo>
                <a:cubicBezTo>
                  <a:pt x="987" y="475866"/>
                  <a:pt x="493" y="242696"/>
                  <a:pt x="0" y="9525"/>
                </a:cubicBezTo>
                <a:lnTo>
                  <a:pt x="10722804" y="0"/>
                </a:lnTo>
                <a:lnTo>
                  <a:pt x="10959737" y="681039"/>
                </a:lnTo>
                <a:lnTo>
                  <a:pt x="1480" y="70903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/>
          <p:nvPr userDrawn="1"/>
        </p:nvSpPr>
        <p:spPr>
          <a:xfrm flipH="1">
            <a:off x="11294074" y="6176964"/>
            <a:ext cx="907536" cy="681038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  <a:gd name="connsiteX0" fmla="*/ 0 w 10825414"/>
              <a:gd name="connsiteY0" fmla="*/ 0 h 453047"/>
              <a:gd name="connsiteX1" fmla="*/ 8025363 w 10825414"/>
              <a:gd name="connsiteY1" fmla="*/ 3077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  <a:gd name="connsiteX0" fmla="*/ 0 w 10825414"/>
              <a:gd name="connsiteY0" fmla="*/ 0 h 453047"/>
              <a:gd name="connsiteX1" fmla="*/ 8456478 w 10825414"/>
              <a:gd name="connsiteY1" fmla="*/ 3077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  <a:gd name="connsiteX0" fmla="*/ 0 w 10825414"/>
              <a:gd name="connsiteY0" fmla="*/ 0 h 453047"/>
              <a:gd name="connsiteX1" fmla="*/ 8370260 w 10825414"/>
              <a:gd name="connsiteY1" fmla="*/ 79 h 453047"/>
              <a:gd name="connsiteX2" fmla="*/ 10825414 w 10825414"/>
              <a:gd name="connsiteY2" fmla="*/ 453046 h 453047"/>
              <a:gd name="connsiteX3" fmla="*/ 0 w 10825414"/>
              <a:gd name="connsiteY3" fmla="*/ 453047 h 453047"/>
              <a:gd name="connsiteX4" fmla="*/ 0 w 10825414"/>
              <a:gd name="connsiteY4" fmla="*/ 0 h 45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7">
                <a:moveTo>
                  <a:pt x="0" y="0"/>
                </a:moveTo>
                <a:lnTo>
                  <a:pt x="8370260" y="79"/>
                </a:lnTo>
                <a:lnTo>
                  <a:pt x="10825414" y="453046"/>
                </a:lnTo>
                <a:lnTo>
                  <a:pt x="0" y="4530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5555"/>
            <a:ext cx="11658600" cy="7049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1926"/>
            <a:ext cx="11658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77078"/>
            <a:ext cx="165100" cy="901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509342" y="6562143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Structures_white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6672" y="6347414"/>
            <a:ext cx="1339328" cy="3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2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6180" y="0"/>
            <a:ext cx="1220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/>
          <p:nvPr userDrawn="1"/>
        </p:nvSpPr>
        <p:spPr>
          <a:xfrm>
            <a:off x="-23703" y="6392594"/>
            <a:ext cx="10996503" cy="495085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00" h="477761">
                <a:moveTo>
                  <a:pt x="0" y="12358"/>
                </a:moveTo>
                <a:lnTo>
                  <a:pt x="10725666" y="0"/>
                </a:lnTo>
                <a:lnTo>
                  <a:pt x="10972800" y="477761"/>
                </a:lnTo>
                <a:lnTo>
                  <a:pt x="0" y="465405"/>
                </a:lnTo>
                <a:lnTo>
                  <a:pt x="0" y="123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/>
          <p:nvPr userDrawn="1"/>
        </p:nvSpPr>
        <p:spPr>
          <a:xfrm flipH="1">
            <a:off x="11311596" y="6392594"/>
            <a:ext cx="907536" cy="465405"/>
          </a:xfrm>
          <a:custGeom>
            <a:avLst/>
            <a:gdLst>
              <a:gd name="connsiteX0" fmla="*/ 0 w 10762735"/>
              <a:gd name="connsiteY0" fmla="*/ 0 h 514831"/>
              <a:gd name="connsiteX1" fmla="*/ 10762735 w 10762735"/>
              <a:gd name="connsiteY1" fmla="*/ 0 h 514831"/>
              <a:gd name="connsiteX2" fmla="*/ 10762735 w 10762735"/>
              <a:gd name="connsiteY2" fmla="*/ 514831 h 514831"/>
              <a:gd name="connsiteX3" fmla="*/ 0 w 10762735"/>
              <a:gd name="connsiteY3" fmla="*/ 514831 h 514831"/>
              <a:gd name="connsiteX4" fmla="*/ 0 w 10762735"/>
              <a:gd name="connsiteY4" fmla="*/ 0 h 514831"/>
              <a:gd name="connsiteX0" fmla="*/ 0 w 10960443"/>
              <a:gd name="connsiteY0" fmla="*/ 0 h 514831"/>
              <a:gd name="connsiteX1" fmla="*/ 10762735 w 10960443"/>
              <a:gd name="connsiteY1" fmla="*/ 0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12357 h 527188"/>
              <a:gd name="connsiteX1" fmla="*/ 10552671 w 10960443"/>
              <a:gd name="connsiteY1" fmla="*/ 0 h 527188"/>
              <a:gd name="connsiteX2" fmla="*/ 10960443 w 10960443"/>
              <a:gd name="connsiteY2" fmla="*/ 514831 h 527188"/>
              <a:gd name="connsiteX3" fmla="*/ 0 w 10960443"/>
              <a:gd name="connsiteY3" fmla="*/ 527188 h 527188"/>
              <a:gd name="connsiteX4" fmla="*/ 0 w 10960443"/>
              <a:gd name="connsiteY4" fmla="*/ 12357 h 527188"/>
              <a:gd name="connsiteX0" fmla="*/ 0 w 10960443"/>
              <a:gd name="connsiteY0" fmla="*/ 0 h 514831"/>
              <a:gd name="connsiteX1" fmla="*/ 10725666 w 10960443"/>
              <a:gd name="connsiteY1" fmla="*/ 49426 h 514831"/>
              <a:gd name="connsiteX2" fmla="*/ 10960443 w 10960443"/>
              <a:gd name="connsiteY2" fmla="*/ 502474 h 514831"/>
              <a:gd name="connsiteX3" fmla="*/ 0 w 10960443"/>
              <a:gd name="connsiteY3" fmla="*/ 514831 h 514831"/>
              <a:gd name="connsiteX4" fmla="*/ 0 w 10960443"/>
              <a:gd name="connsiteY4" fmla="*/ 0 h 514831"/>
              <a:gd name="connsiteX0" fmla="*/ 0 w 10960443"/>
              <a:gd name="connsiteY0" fmla="*/ 86499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86499 h 465405"/>
              <a:gd name="connsiteX0" fmla="*/ 0 w 10960443"/>
              <a:gd name="connsiteY0" fmla="*/ 12358 h 465405"/>
              <a:gd name="connsiteX1" fmla="*/ 10725666 w 10960443"/>
              <a:gd name="connsiteY1" fmla="*/ 0 h 465405"/>
              <a:gd name="connsiteX2" fmla="*/ 10960443 w 10960443"/>
              <a:gd name="connsiteY2" fmla="*/ 453048 h 465405"/>
              <a:gd name="connsiteX3" fmla="*/ 0 w 10960443"/>
              <a:gd name="connsiteY3" fmla="*/ 465405 h 465405"/>
              <a:gd name="connsiteX4" fmla="*/ 0 w 10960443"/>
              <a:gd name="connsiteY4" fmla="*/ 12358 h 465405"/>
              <a:gd name="connsiteX0" fmla="*/ 0 w 11133438"/>
              <a:gd name="connsiteY0" fmla="*/ 12358 h 910248"/>
              <a:gd name="connsiteX1" fmla="*/ 10725666 w 11133438"/>
              <a:gd name="connsiteY1" fmla="*/ 0 h 910248"/>
              <a:gd name="connsiteX2" fmla="*/ 11133438 w 11133438"/>
              <a:gd name="connsiteY2" fmla="*/ 910248 h 910248"/>
              <a:gd name="connsiteX3" fmla="*/ 0 w 11133438"/>
              <a:gd name="connsiteY3" fmla="*/ 465405 h 910248"/>
              <a:gd name="connsiteX4" fmla="*/ 0 w 11133438"/>
              <a:gd name="connsiteY4" fmla="*/ 12358 h 910248"/>
              <a:gd name="connsiteX0" fmla="*/ 0 w 10972800"/>
              <a:gd name="connsiteY0" fmla="*/ 12358 h 477761"/>
              <a:gd name="connsiteX1" fmla="*/ 10725666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8367337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2358 h 477761"/>
              <a:gd name="connsiteX1" fmla="*/ 6156404 w 10972800"/>
              <a:gd name="connsiteY1" fmla="*/ 0 h 477761"/>
              <a:gd name="connsiteX2" fmla="*/ 10972800 w 10972800"/>
              <a:gd name="connsiteY2" fmla="*/ 477761 h 477761"/>
              <a:gd name="connsiteX3" fmla="*/ 0 w 10972800"/>
              <a:gd name="connsiteY3" fmla="*/ 465405 h 477761"/>
              <a:gd name="connsiteX4" fmla="*/ 0 w 10972800"/>
              <a:gd name="connsiteY4" fmla="*/ 12358 h 477761"/>
              <a:gd name="connsiteX0" fmla="*/ 0 w 10972800"/>
              <a:gd name="connsiteY0" fmla="*/ 1 h 465404"/>
              <a:gd name="connsiteX1" fmla="*/ 7335570 w 10972800"/>
              <a:gd name="connsiteY1" fmla="*/ 0 h 465404"/>
              <a:gd name="connsiteX2" fmla="*/ 10972800 w 10972800"/>
              <a:gd name="connsiteY2" fmla="*/ 465404 h 465404"/>
              <a:gd name="connsiteX3" fmla="*/ 0 w 10972800"/>
              <a:gd name="connsiteY3" fmla="*/ 453048 h 465404"/>
              <a:gd name="connsiteX4" fmla="*/ 0 w 10972800"/>
              <a:gd name="connsiteY4" fmla="*/ 1 h 465404"/>
              <a:gd name="connsiteX0" fmla="*/ 0 w 7435303"/>
              <a:gd name="connsiteY0" fmla="*/ 1 h 453048"/>
              <a:gd name="connsiteX1" fmla="*/ 7335570 w 7435303"/>
              <a:gd name="connsiteY1" fmla="*/ 0 h 453048"/>
              <a:gd name="connsiteX2" fmla="*/ 7435303 w 7435303"/>
              <a:gd name="connsiteY2" fmla="*/ 453047 h 453048"/>
              <a:gd name="connsiteX3" fmla="*/ 0 w 7435303"/>
              <a:gd name="connsiteY3" fmla="*/ 453048 h 453048"/>
              <a:gd name="connsiteX4" fmla="*/ 0 w 7435303"/>
              <a:gd name="connsiteY4" fmla="*/ 1 h 453048"/>
              <a:gd name="connsiteX0" fmla="*/ 0 w 10825414"/>
              <a:gd name="connsiteY0" fmla="*/ 1 h 453048"/>
              <a:gd name="connsiteX1" fmla="*/ 7335570 w 10825414"/>
              <a:gd name="connsiteY1" fmla="*/ 0 h 453048"/>
              <a:gd name="connsiteX2" fmla="*/ 10825414 w 10825414"/>
              <a:gd name="connsiteY2" fmla="*/ 453047 h 453048"/>
              <a:gd name="connsiteX3" fmla="*/ 0 w 10825414"/>
              <a:gd name="connsiteY3" fmla="*/ 453048 h 453048"/>
              <a:gd name="connsiteX4" fmla="*/ 0 w 10825414"/>
              <a:gd name="connsiteY4" fmla="*/ 1 h 453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5414" h="453048">
                <a:moveTo>
                  <a:pt x="0" y="1"/>
                </a:moveTo>
                <a:lnTo>
                  <a:pt x="7335570" y="0"/>
                </a:lnTo>
                <a:lnTo>
                  <a:pt x="10825414" y="453047"/>
                </a:lnTo>
                <a:lnTo>
                  <a:pt x="0" y="453048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0945" y="351942"/>
            <a:ext cx="1146694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90945" y="1812442"/>
            <a:ext cx="11466946" cy="43513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4316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82224" y="6343167"/>
            <a:ext cx="200977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45F3E5A-D972-B34D-A858-AD56261B5C2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51942"/>
            <a:ext cx="135924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8563574" y="6588648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Valmont Industries, Inc. All rights reserved.</a:t>
            </a:r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6437946"/>
            <a:ext cx="1339328" cy="34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6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6180" y="0"/>
            <a:ext cx="12207789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351942"/>
            <a:ext cx="135924" cy="13255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-12984" y="6350982"/>
            <a:ext cx="12214594" cy="514833"/>
            <a:chOff x="60132" y="6343167"/>
            <a:chExt cx="12141477" cy="514833"/>
          </a:xfrm>
        </p:grpSpPr>
        <p:sp>
          <p:nvSpPr>
            <p:cNvPr id="18" name="Rectangle 3"/>
            <p:cNvSpPr/>
            <p:nvPr userDrawn="1"/>
          </p:nvSpPr>
          <p:spPr>
            <a:xfrm>
              <a:off x="60132" y="6343167"/>
              <a:ext cx="10972800" cy="514833"/>
            </a:xfrm>
            <a:custGeom>
              <a:avLst/>
              <a:gdLst>
                <a:gd name="connsiteX0" fmla="*/ 0 w 10972800"/>
                <a:gd name="connsiteY0" fmla="*/ 0 h 681037"/>
                <a:gd name="connsiteX1" fmla="*/ 10972800 w 10972800"/>
                <a:gd name="connsiteY1" fmla="*/ 0 h 681037"/>
                <a:gd name="connsiteX2" fmla="*/ 10972800 w 10972800"/>
                <a:gd name="connsiteY2" fmla="*/ 681037 h 681037"/>
                <a:gd name="connsiteX3" fmla="*/ 0 w 10972800"/>
                <a:gd name="connsiteY3" fmla="*/ 681037 h 681037"/>
                <a:gd name="connsiteX4" fmla="*/ 0 w 10972800"/>
                <a:gd name="connsiteY4" fmla="*/ 0 h 681037"/>
                <a:gd name="connsiteX0" fmla="*/ 0 w 10972800"/>
                <a:gd name="connsiteY0" fmla="*/ 0 h 681037"/>
                <a:gd name="connsiteX1" fmla="*/ 10583917 w 10972800"/>
                <a:gd name="connsiteY1" fmla="*/ 5255 h 681037"/>
                <a:gd name="connsiteX2" fmla="*/ 10972800 w 10972800"/>
                <a:gd name="connsiteY2" fmla="*/ 681037 h 681037"/>
                <a:gd name="connsiteX3" fmla="*/ 0 w 10972800"/>
                <a:gd name="connsiteY3" fmla="*/ 681037 h 681037"/>
                <a:gd name="connsiteX4" fmla="*/ 0 w 10972800"/>
                <a:gd name="connsiteY4" fmla="*/ 0 h 681037"/>
                <a:gd name="connsiteX0" fmla="*/ 0 w 10972800"/>
                <a:gd name="connsiteY0" fmla="*/ 0 h 681037"/>
                <a:gd name="connsiteX1" fmla="*/ 10731062 w 10972800"/>
                <a:gd name="connsiteY1" fmla="*/ 10510 h 681037"/>
                <a:gd name="connsiteX2" fmla="*/ 10972800 w 10972800"/>
                <a:gd name="connsiteY2" fmla="*/ 681037 h 681037"/>
                <a:gd name="connsiteX3" fmla="*/ 0 w 10972800"/>
                <a:gd name="connsiteY3" fmla="*/ 681037 h 681037"/>
                <a:gd name="connsiteX4" fmla="*/ 0 w 10972800"/>
                <a:gd name="connsiteY4" fmla="*/ 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72800" h="681037">
                  <a:moveTo>
                    <a:pt x="0" y="0"/>
                  </a:moveTo>
                  <a:lnTo>
                    <a:pt x="10731062" y="10510"/>
                  </a:lnTo>
                  <a:lnTo>
                    <a:pt x="10972800" y="681037"/>
                  </a:lnTo>
                  <a:lnTo>
                    <a:pt x="0" y="681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Rectangle 8"/>
            <p:cNvSpPr/>
            <p:nvPr userDrawn="1"/>
          </p:nvSpPr>
          <p:spPr>
            <a:xfrm flipH="1">
              <a:off x="11311596" y="6343168"/>
              <a:ext cx="890013" cy="514832"/>
            </a:xfrm>
            <a:custGeom>
              <a:avLst/>
              <a:gdLst>
                <a:gd name="connsiteX0" fmla="*/ 0 w 10762735"/>
                <a:gd name="connsiteY0" fmla="*/ 0 h 514831"/>
                <a:gd name="connsiteX1" fmla="*/ 10762735 w 10762735"/>
                <a:gd name="connsiteY1" fmla="*/ 0 h 514831"/>
                <a:gd name="connsiteX2" fmla="*/ 10762735 w 10762735"/>
                <a:gd name="connsiteY2" fmla="*/ 514831 h 514831"/>
                <a:gd name="connsiteX3" fmla="*/ 0 w 10762735"/>
                <a:gd name="connsiteY3" fmla="*/ 514831 h 514831"/>
                <a:gd name="connsiteX4" fmla="*/ 0 w 10762735"/>
                <a:gd name="connsiteY4" fmla="*/ 0 h 514831"/>
                <a:gd name="connsiteX0" fmla="*/ 0 w 10960443"/>
                <a:gd name="connsiteY0" fmla="*/ 0 h 514831"/>
                <a:gd name="connsiteX1" fmla="*/ 10762735 w 10960443"/>
                <a:gd name="connsiteY1" fmla="*/ 0 h 514831"/>
                <a:gd name="connsiteX2" fmla="*/ 10960443 w 10960443"/>
                <a:gd name="connsiteY2" fmla="*/ 502474 h 514831"/>
                <a:gd name="connsiteX3" fmla="*/ 0 w 10960443"/>
                <a:gd name="connsiteY3" fmla="*/ 514831 h 514831"/>
                <a:gd name="connsiteX4" fmla="*/ 0 w 10960443"/>
                <a:gd name="connsiteY4" fmla="*/ 0 h 514831"/>
                <a:gd name="connsiteX0" fmla="*/ 0 w 10960443"/>
                <a:gd name="connsiteY0" fmla="*/ 12357 h 527188"/>
                <a:gd name="connsiteX1" fmla="*/ 10552671 w 10960443"/>
                <a:gd name="connsiteY1" fmla="*/ 0 h 527188"/>
                <a:gd name="connsiteX2" fmla="*/ 10960443 w 10960443"/>
                <a:gd name="connsiteY2" fmla="*/ 514831 h 527188"/>
                <a:gd name="connsiteX3" fmla="*/ 0 w 10960443"/>
                <a:gd name="connsiteY3" fmla="*/ 527188 h 527188"/>
                <a:gd name="connsiteX4" fmla="*/ 0 w 10960443"/>
                <a:gd name="connsiteY4" fmla="*/ 12357 h 527188"/>
                <a:gd name="connsiteX0" fmla="*/ 0 w 10960443"/>
                <a:gd name="connsiteY0" fmla="*/ 0 h 514831"/>
                <a:gd name="connsiteX1" fmla="*/ 10725666 w 10960443"/>
                <a:gd name="connsiteY1" fmla="*/ 49426 h 514831"/>
                <a:gd name="connsiteX2" fmla="*/ 10960443 w 10960443"/>
                <a:gd name="connsiteY2" fmla="*/ 502474 h 514831"/>
                <a:gd name="connsiteX3" fmla="*/ 0 w 10960443"/>
                <a:gd name="connsiteY3" fmla="*/ 514831 h 514831"/>
                <a:gd name="connsiteX4" fmla="*/ 0 w 10960443"/>
                <a:gd name="connsiteY4" fmla="*/ 0 h 514831"/>
                <a:gd name="connsiteX0" fmla="*/ 0 w 10960443"/>
                <a:gd name="connsiteY0" fmla="*/ 86499 h 465405"/>
                <a:gd name="connsiteX1" fmla="*/ 10725666 w 10960443"/>
                <a:gd name="connsiteY1" fmla="*/ 0 h 465405"/>
                <a:gd name="connsiteX2" fmla="*/ 10960443 w 10960443"/>
                <a:gd name="connsiteY2" fmla="*/ 453048 h 465405"/>
                <a:gd name="connsiteX3" fmla="*/ 0 w 10960443"/>
                <a:gd name="connsiteY3" fmla="*/ 465405 h 465405"/>
                <a:gd name="connsiteX4" fmla="*/ 0 w 10960443"/>
                <a:gd name="connsiteY4" fmla="*/ 86499 h 465405"/>
                <a:gd name="connsiteX0" fmla="*/ 0 w 10960443"/>
                <a:gd name="connsiteY0" fmla="*/ 12358 h 465405"/>
                <a:gd name="connsiteX1" fmla="*/ 10725666 w 10960443"/>
                <a:gd name="connsiteY1" fmla="*/ 0 h 465405"/>
                <a:gd name="connsiteX2" fmla="*/ 10960443 w 10960443"/>
                <a:gd name="connsiteY2" fmla="*/ 453048 h 465405"/>
                <a:gd name="connsiteX3" fmla="*/ 0 w 10960443"/>
                <a:gd name="connsiteY3" fmla="*/ 465405 h 465405"/>
                <a:gd name="connsiteX4" fmla="*/ 0 w 10960443"/>
                <a:gd name="connsiteY4" fmla="*/ 12358 h 465405"/>
                <a:gd name="connsiteX0" fmla="*/ 0 w 11133438"/>
                <a:gd name="connsiteY0" fmla="*/ 12358 h 910248"/>
                <a:gd name="connsiteX1" fmla="*/ 10725666 w 11133438"/>
                <a:gd name="connsiteY1" fmla="*/ 0 h 910248"/>
                <a:gd name="connsiteX2" fmla="*/ 11133438 w 11133438"/>
                <a:gd name="connsiteY2" fmla="*/ 910248 h 910248"/>
                <a:gd name="connsiteX3" fmla="*/ 0 w 11133438"/>
                <a:gd name="connsiteY3" fmla="*/ 465405 h 910248"/>
                <a:gd name="connsiteX4" fmla="*/ 0 w 11133438"/>
                <a:gd name="connsiteY4" fmla="*/ 12358 h 910248"/>
                <a:gd name="connsiteX0" fmla="*/ 0 w 10972800"/>
                <a:gd name="connsiteY0" fmla="*/ 12358 h 477761"/>
                <a:gd name="connsiteX1" fmla="*/ 10725666 w 10972800"/>
                <a:gd name="connsiteY1" fmla="*/ 0 h 477761"/>
                <a:gd name="connsiteX2" fmla="*/ 10972800 w 10972800"/>
                <a:gd name="connsiteY2" fmla="*/ 477761 h 477761"/>
                <a:gd name="connsiteX3" fmla="*/ 0 w 10972800"/>
                <a:gd name="connsiteY3" fmla="*/ 465405 h 477761"/>
                <a:gd name="connsiteX4" fmla="*/ 0 w 10972800"/>
                <a:gd name="connsiteY4" fmla="*/ 12358 h 477761"/>
                <a:gd name="connsiteX0" fmla="*/ 0 w 10972800"/>
                <a:gd name="connsiteY0" fmla="*/ 12358 h 477761"/>
                <a:gd name="connsiteX1" fmla="*/ 8367337 w 10972800"/>
                <a:gd name="connsiteY1" fmla="*/ 0 h 477761"/>
                <a:gd name="connsiteX2" fmla="*/ 10972800 w 10972800"/>
                <a:gd name="connsiteY2" fmla="*/ 477761 h 477761"/>
                <a:gd name="connsiteX3" fmla="*/ 0 w 10972800"/>
                <a:gd name="connsiteY3" fmla="*/ 465405 h 477761"/>
                <a:gd name="connsiteX4" fmla="*/ 0 w 10972800"/>
                <a:gd name="connsiteY4" fmla="*/ 12358 h 477761"/>
                <a:gd name="connsiteX0" fmla="*/ 0 w 10972800"/>
                <a:gd name="connsiteY0" fmla="*/ 12358 h 477761"/>
                <a:gd name="connsiteX1" fmla="*/ 6156404 w 10972800"/>
                <a:gd name="connsiteY1" fmla="*/ 0 h 477761"/>
                <a:gd name="connsiteX2" fmla="*/ 10972800 w 10972800"/>
                <a:gd name="connsiteY2" fmla="*/ 477761 h 477761"/>
                <a:gd name="connsiteX3" fmla="*/ 0 w 10972800"/>
                <a:gd name="connsiteY3" fmla="*/ 465405 h 477761"/>
                <a:gd name="connsiteX4" fmla="*/ 0 w 10972800"/>
                <a:gd name="connsiteY4" fmla="*/ 12358 h 477761"/>
                <a:gd name="connsiteX0" fmla="*/ 0 w 10972800"/>
                <a:gd name="connsiteY0" fmla="*/ 1 h 465404"/>
                <a:gd name="connsiteX1" fmla="*/ 7335570 w 10972800"/>
                <a:gd name="connsiteY1" fmla="*/ 0 h 465404"/>
                <a:gd name="connsiteX2" fmla="*/ 10972800 w 10972800"/>
                <a:gd name="connsiteY2" fmla="*/ 465404 h 465404"/>
                <a:gd name="connsiteX3" fmla="*/ 0 w 10972800"/>
                <a:gd name="connsiteY3" fmla="*/ 453048 h 465404"/>
                <a:gd name="connsiteX4" fmla="*/ 0 w 10972800"/>
                <a:gd name="connsiteY4" fmla="*/ 1 h 465404"/>
                <a:gd name="connsiteX0" fmla="*/ 0 w 7435303"/>
                <a:gd name="connsiteY0" fmla="*/ 1 h 453048"/>
                <a:gd name="connsiteX1" fmla="*/ 7335570 w 7435303"/>
                <a:gd name="connsiteY1" fmla="*/ 0 h 453048"/>
                <a:gd name="connsiteX2" fmla="*/ 7435303 w 7435303"/>
                <a:gd name="connsiteY2" fmla="*/ 453047 h 453048"/>
                <a:gd name="connsiteX3" fmla="*/ 0 w 7435303"/>
                <a:gd name="connsiteY3" fmla="*/ 453048 h 453048"/>
                <a:gd name="connsiteX4" fmla="*/ 0 w 7435303"/>
                <a:gd name="connsiteY4" fmla="*/ 1 h 453048"/>
                <a:gd name="connsiteX0" fmla="*/ 0 w 10825414"/>
                <a:gd name="connsiteY0" fmla="*/ 1 h 453048"/>
                <a:gd name="connsiteX1" fmla="*/ 7335570 w 10825414"/>
                <a:gd name="connsiteY1" fmla="*/ 0 h 453048"/>
                <a:gd name="connsiteX2" fmla="*/ 10825414 w 10825414"/>
                <a:gd name="connsiteY2" fmla="*/ 453047 h 453048"/>
                <a:gd name="connsiteX3" fmla="*/ 0 w 10825414"/>
                <a:gd name="connsiteY3" fmla="*/ 453048 h 453048"/>
                <a:gd name="connsiteX4" fmla="*/ 0 w 10825414"/>
                <a:gd name="connsiteY4" fmla="*/ 1 h 453048"/>
                <a:gd name="connsiteX0" fmla="*/ 0 w 10825414"/>
                <a:gd name="connsiteY0" fmla="*/ 1 h 453048"/>
                <a:gd name="connsiteX1" fmla="*/ 7760530 w 10825414"/>
                <a:gd name="connsiteY1" fmla="*/ 0 h 453048"/>
                <a:gd name="connsiteX2" fmla="*/ 10825414 w 10825414"/>
                <a:gd name="connsiteY2" fmla="*/ 453047 h 453048"/>
                <a:gd name="connsiteX3" fmla="*/ 0 w 10825414"/>
                <a:gd name="connsiteY3" fmla="*/ 453048 h 453048"/>
                <a:gd name="connsiteX4" fmla="*/ 0 w 10825414"/>
                <a:gd name="connsiteY4" fmla="*/ 1 h 45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25414" h="453048">
                  <a:moveTo>
                    <a:pt x="0" y="1"/>
                  </a:moveTo>
                  <a:lnTo>
                    <a:pt x="7760530" y="0"/>
                  </a:lnTo>
                  <a:lnTo>
                    <a:pt x="10825414" y="453047"/>
                  </a:lnTo>
                  <a:lnTo>
                    <a:pt x="0" y="4530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4316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>
              <a:solidFill>
                <a:srgbClr val="464646"/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38827" y="6343167"/>
            <a:ext cx="1215096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45F3E5A-D972-B34D-A858-AD56261B5C2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563574" y="6588648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2017 Valmont Industries, Inc. All rights reserved.</a:t>
            </a:r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2" y="6437946"/>
            <a:ext cx="1339328" cy="34364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0945" y="351942"/>
            <a:ext cx="1146694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90945" y="1812442"/>
            <a:ext cx="11466946" cy="43513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1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 smtClean="0"/>
              <a:t>valmontstructures.com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14" y="6230817"/>
            <a:ext cx="1627773" cy="4176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28015" y="6538914"/>
            <a:ext cx="2286000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5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2016 Valmont Industries, Inc. All rights reserved.</a:t>
            </a:r>
            <a:endParaRPr lang="en-US" sz="4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9773" y="1127126"/>
            <a:ext cx="5632451" cy="41529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6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C3D940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 smtClean="0"/>
              <a:t>valmontstructures.com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13" y="6230817"/>
            <a:ext cx="1627773" cy="4176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628014" y="653891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© 2017 Valmont Industries, Inc. All rights reserved.</a:t>
            </a:r>
            <a:endParaRPr lang="en-US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279773" y="1127126"/>
            <a:ext cx="5632451" cy="41529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1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 smtClean="0"/>
              <a:t>valmontstructures.com</a:t>
            </a:r>
            <a:endParaRPr lang="en-US" dirty="0"/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13" y="6230817"/>
            <a:ext cx="1627773" cy="41765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9628014" y="6538912"/>
            <a:ext cx="2286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latin typeface="Arial" pitchFamily="34" charset="0"/>
                <a:cs typeface="Arial" pitchFamily="34" charset="0"/>
              </a:rPr>
              <a:t>©</a:t>
            </a:r>
            <a:r>
              <a:rPr lang="en-US" sz="600" baseline="0" dirty="0" smtClean="0">
                <a:latin typeface="Arial" pitchFamily="34" charset="0"/>
                <a:cs typeface="Arial" pitchFamily="34" charset="0"/>
              </a:rPr>
              <a:t> 2016 Valmont Industries, Inc. All rights reserved.</a:t>
            </a:r>
            <a:endParaRPr lang="en-US" sz="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279773" y="1127126"/>
            <a:ext cx="5632451" cy="41529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4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14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66" r:id="rId2"/>
    <p:sldLayoutId id="2147483795" r:id="rId3"/>
    <p:sldLayoutId id="2147483803" r:id="rId4"/>
    <p:sldLayoutId id="2147483804" r:id="rId5"/>
    <p:sldLayoutId id="2147483754" r:id="rId6"/>
    <p:sldLayoutId id="2147483808" r:id="rId7"/>
    <p:sldLayoutId id="2147483809" r:id="rId8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hyperlink" Target="http://www.matcoinc.com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tif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11" Type="http://schemas.openxmlformats.org/officeDocument/2006/relationships/image" Target="../media/image29.tiff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openxmlformats.org/officeDocument/2006/relationships/image" Target="../media/image22.png"/><Relationship Id="rId9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66191" y="4572000"/>
            <a:ext cx="5371071" cy="153771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SPECIFICATION ADVANTAGES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66191" y="5715000"/>
            <a:ext cx="5371071" cy="473783"/>
          </a:xfrm>
        </p:spPr>
        <p:txBody>
          <a:bodyPr/>
          <a:lstStyle/>
          <a:p>
            <a:r>
              <a:rPr lang="en-US" dirty="0" smtClean="0"/>
              <a:t>Products, Services, Capabilities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FHWA Approved Breakaway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478491"/>
            <a:ext cx="10515600" cy="4351338"/>
          </a:xfrm>
        </p:spPr>
        <p:txBody>
          <a:bodyPr/>
          <a:lstStyle/>
          <a:p>
            <a:r>
              <a:rPr lang="en-US" dirty="0" smtClean="0"/>
              <a:t>FHWA/AASHTO Approved Breakaway Facility</a:t>
            </a:r>
          </a:p>
          <a:p>
            <a:r>
              <a:rPr lang="en-US" dirty="0" smtClean="0"/>
              <a:t>Full Scale Testing Capabilities</a:t>
            </a:r>
          </a:p>
        </p:txBody>
      </p:sp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880" y="2586572"/>
            <a:ext cx="2763590" cy="3428999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78" y="2586572"/>
            <a:ext cx="2583253" cy="3444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483233" y="3654160"/>
            <a:ext cx="2735781" cy="2101687"/>
            <a:chOff x="5753100" y="3728142"/>
            <a:chExt cx="3379828" cy="2596458"/>
          </a:xfrm>
        </p:grpSpPr>
        <p:sp>
          <p:nvSpPr>
            <p:cNvPr id="9" name="Rectangle 8"/>
            <p:cNvSpPr/>
            <p:nvPr/>
          </p:nvSpPr>
          <p:spPr>
            <a:xfrm>
              <a:off x="5753100" y="5486400"/>
              <a:ext cx="266700" cy="838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9" idx="3"/>
            </p:cNvCxnSpPr>
            <p:nvPr/>
          </p:nvCxnSpPr>
          <p:spPr>
            <a:xfrm flipV="1">
              <a:off x="6019800" y="4436028"/>
              <a:ext cx="1485900" cy="146947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7086600" y="3728142"/>
              <a:ext cx="2046328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n w="0"/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Breakaway Couplings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9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85613"/>
            <a:ext cx="10515600" cy="1325563"/>
          </a:xfrm>
        </p:spPr>
        <p:txBody>
          <a:bodyPr/>
          <a:lstStyle/>
          <a:p>
            <a:r>
              <a:rPr lang="en-US" dirty="0" smtClean="0"/>
              <a:t>FHWA Approved Breakaway Systems</a:t>
            </a:r>
            <a:endParaRPr lang="en-US" dirty="0"/>
          </a:p>
        </p:txBody>
      </p:sp>
      <p:pic>
        <p:nvPicPr>
          <p:cNvPr id="11" name="14D7CF4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5020" y="1460500"/>
            <a:ext cx="785336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8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85613"/>
            <a:ext cx="10515600" cy="1325563"/>
          </a:xfrm>
        </p:spPr>
        <p:txBody>
          <a:bodyPr/>
          <a:lstStyle/>
          <a:p>
            <a:r>
              <a:rPr lang="en-US" dirty="0" smtClean="0"/>
              <a:t>FHWA Approved Breakaway Systems</a:t>
            </a:r>
            <a:endParaRPr lang="en-US" dirty="0"/>
          </a:p>
        </p:txBody>
      </p:sp>
      <p:pic>
        <p:nvPicPr>
          <p:cNvPr id="4" name="2075B9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620" y="1460500"/>
            <a:ext cx="7853360" cy="437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4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515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Banner Arms, Flag Holders, and Plant Hangers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6" y="1295400"/>
            <a:ext cx="3230844" cy="469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07" y="1199718"/>
            <a:ext cx="2172893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34" y="5026653"/>
            <a:ext cx="3915833" cy="1114156"/>
          </a:xfrm>
          <a:prstGeom prst="rect">
            <a:avLst/>
          </a:prstGeom>
        </p:spPr>
      </p:pic>
      <p:pic>
        <p:nvPicPr>
          <p:cNvPr id="1026" name="Picture 2" descr="http://az276019.vo.msecnd.net/valmontstaging/vsna-product-catalog-images/bannerarmschrt.jpg?sfvrsn=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295400"/>
            <a:ext cx="3362325" cy="36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2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Decorative Arms – Steel and Aluminum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991" y="1418165"/>
            <a:ext cx="9804018" cy="43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2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Scrolls – Formed and Cast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1323478"/>
            <a:ext cx="4493136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966" y="1409700"/>
            <a:ext cx="3201970" cy="46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Finials and Pole Caps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003" y="1245795"/>
            <a:ext cx="4902803" cy="4861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3706" y="1302173"/>
            <a:ext cx="2876507" cy="47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26667" r="3333"/>
          <a:stretch>
            <a:fillRect/>
          </a:stretch>
        </p:blipFill>
        <p:spPr>
          <a:xfrm>
            <a:off x="1596938" y="1371602"/>
            <a:ext cx="2436370" cy="4639732"/>
          </a:xfr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499" y="1469212"/>
            <a:ext cx="3636302" cy="4444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274" y="1295400"/>
            <a:ext cx="1936495" cy="47159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558460"/>
            <a:ext cx="11658600" cy="781187"/>
          </a:xfrm>
        </p:spPr>
        <p:txBody>
          <a:bodyPr>
            <a:noAutofit/>
          </a:bodyPr>
          <a:lstStyle/>
          <a:p>
            <a:r>
              <a:rPr lang="en-US" sz="4000" dirty="0" err="1"/>
              <a:t>Idyline</a:t>
            </a:r>
            <a:r>
              <a:rPr lang="en-US" sz="4000" dirty="0"/>
              <a:t> – Round Tapered Curved Aluminum</a:t>
            </a:r>
          </a:p>
        </p:txBody>
      </p:sp>
    </p:spTree>
    <p:extLst>
      <p:ext uri="{BB962C8B-B14F-4D97-AF65-F5344CB8AC3E}">
        <p14:creationId xmlns:p14="http://schemas.microsoft.com/office/powerpoint/2010/main" val="18670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Aluminum Shapes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 b="5307"/>
          <a:stretch>
            <a:fillRect/>
          </a:stretch>
        </p:blipFill>
        <p:spPr bwMode="auto">
          <a:xfrm>
            <a:off x="1037167" y="1439332"/>
            <a:ext cx="2918898" cy="46529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69" y="1436433"/>
            <a:ext cx="3117005" cy="4652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058" y="1286933"/>
            <a:ext cx="3008817" cy="480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85613"/>
            <a:ext cx="10515600" cy="1325563"/>
          </a:xfrm>
        </p:spPr>
        <p:txBody>
          <a:bodyPr/>
          <a:lstStyle/>
          <a:p>
            <a:r>
              <a:rPr lang="en-US" dirty="0" smtClean="0"/>
              <a:t>Historic and Contemporary Posts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286" y="1304229"/>
            <a:ext cx="2430767" cy="4741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164" y="1304229"/>
            <a:ext cx="5561020" cy="47038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60913" y="1288988"/>
            <a:ext cx="829733" cy="2353371"/>
          </a:xfrm>
          <a:prstGeom prst="rect">
            <a:avLst/>
          </a:prstGeom>
          <a:noFill/>
          <a:ln w="25400">
            <a:solidFill>
              <a:srgbClr val="E668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8779" y="1301049"/>
            <a:ext cx="829733" cy="2353371"/>
          </a:xfrm>
          <a:prstGeom prst="rect">
            <a:avLst/>
          </a:prstGeom>
          <a:noFill/>
          <a:ln w="25400">
            <a:solidFill>
              <a:srgbClr val="E668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52030" y="1288988"/>
            <a:ext cx="829733" cy="2353371"/>
          </a:xfrm>
          <a:prstGeom prst="rect">
            <a:avLst/>
          </a:prstGeom>
          <a:noFill/>
          <a:ln w="25400">
            <a:solidFill>
              <a:srgbClr val="E668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488" y="1301049"/>
            <a:ext cx="890180" cy="1937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2228" y="3308350"/>
            <a:ext cx="814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/>
              <a:t>BROOKHAVEN</a:t>
            </a:r>
            <a:endParaRPr lang="en-US" sz="700" b="1" dirty="0"/>
          </a:p>
        </p:txBody>
      </p:sp>
      <p:sp>
        <p:nvSpPr>
          <p:cNvPr id="4" name="Rectangle 3"/>
          <p:cNvSpPr/>
          <p:nvPr/>
        </p:nvSpPr>
        <p:spPr>
          <a:xfrm>
            <a:off x="8362485" y="3428804"/>
            <a:ext cx="5261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00" dirty="0" smtClean="0"/>
              <a:t>8</a:t>
            </a:r>
            <a:r>
              <a:rPr lang="en-US" sz="500" dirty="0"/>
              <a:t>’ – 18</a:t>
            </a:r>
            <a:r>
              <a:rPr lang="en-US" sz="500" dirty="0" smtClean="0"/>
              <a:t>’</a:t>
            </a:r>
          </a:p>
          <a:p>
            <a:pPr algn="ctr"/>
            <a:r>
              <a:rPr lang="en-US" sz="500" dirty="0" smtClean="0"/>
              <a:t>ALUMINUM</a:t>
            </a:r>
            <a:endParaRPr lang="en-US" sz="500" dirty="0"/>
          </a:p>
        </p:txBody>
      </p:sp>
      <p:sp>
        <p:nvSpPr>
          <p:cNvPr id="14" name="Rectangle 13"/>
          <p:cNvSpPr/>
          <p:nvPr/>
        </p:nvSpPr>
        <p:spPr>
          <a:xfrm>
            <a:off x="8265214" y="1303866"/>
            <a:ext cx="829733" cy="2353371"/>
          </a:xfrm>
          <a:prstGeom prst="rect">
            <a:avLst/>
          </a:prstGeom>
          <a:noFill/>
          <a:ln w="25400">
            <a:solidFill>
              <a:srgbClr val="E668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9592" y="1781946"/>
            <a:ext cx="34242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Valmont provides a large variety of pole shapes and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match fixture colors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piece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Earn commission and 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Quick Ship program 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68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367146" y="270164"/>
            <a:ext cx="868680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Valmont Decorative Core Capabilities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8742" y="1831235"/>
            <a:ext cx="7442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Styles </a:t>
            </a:r>
            <a:r>
              <a:rPr lang="en-US" sz="2400" dirty="0"/>
              <a:t>from Historic to Transitional to Contemporary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Trend setting global inspired designs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400" dirty="0"/>
              <a:t>Area and street lighting options for any budget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Large s</a:t>
            </a:r>
            <a:r>
              <a:rPr lang="en-US" sz="2400" dirty="0" smtClean="0"/>
              <a:t>cale projects 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6" y="1277168"/>
            <a:ext cx="3428418" cy="48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7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61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Flute Options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1419224" y="3543300"/>
            <a:ext cx="9953625" cy="2514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Valmont offers the most flute options in the industry</a:t>
            </a:r>
          </a:p>
          <a:p>
            <a:r>
              <a:rPr lang="en-US" dirty="0" smtClean="0"/>
              <a:t>Clean, crisp, and uniform flute transitions</a:t>
            </a:r>
          </a:p>
          <a:p>
            <a:pPr lvl="1"/>
            <a:r>
              <a:rPr lang="en-US" dirty="0" smtClean="0"/>
              <a:t>Flute entire pole with one smooth motion</a:t>
            </a:r>
          </a:p>
          <a:p>
            <a:r>
              <a:rPr lang="en-US" dirty="0" smtClean="0"/>
              <a:t>Ability to start and stop anywhere along the pole shaft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611176"/>
            <a:ext cx="9144000" cy="18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9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Flute Options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97" y="1385871"/>
            <a:ext cx="2904183" cy="45886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06711" y="1443290"/>
            <a:ext cx="4393836" cy="4597400"/>
            <a:chOff x="5276168" y="1371600"/>
            <a:chExt cx="5125132" cy="53625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6168" y="1371600"/>
              <a:ext cx="476416" cy="53625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0268" y="1371601"/>
              <a:ext cx="476932" cy="53625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732090" y="4457700"/>
              <a:ext cx="2046328" cy="7539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cs typeface="Arial" panose="020B0604020202020204" pitchFamily="34" charset="0"/>
                </a:rPr>
                <a:t>Start and Stop Flutes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77200" y="2137372"/>
              <a:ext cx="2324100" cy="17232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cs typeface="Arial" panose="020B0604020202020204" pitchFamily="34" charset="0"/>
                </a:rPr>
                <a:t>Accommodate Top and Side Mounting Fixtures and Arms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77200" y="4589661"/>
              <a:ext cx="2324100" cy="107700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dirty="0">
                  <a:ln w="0"/>
                  <a:cs typeface="Arial" panose="020B0604020202020204" pitchFamily="34" charset="0"/>
                </a:rPr>
                <a:t>Accommodate Decorative Bases</a:t>
              </a:r>
            </a:p>
          </p:txBody>
        </p:sp>
        <p:cxnSp>
          <p:nvCxnSpPr>
            <p:cNvPr id="15" name="Elbow Connector 14"/>
            <p:cNvCxnSpPr>
              <a:stCxn id="11" idx="0"/>
            </p:cNvCxnSpPr>
            <p:nvPr/>
          </p:nvCxnSpPr>
          <p:spPr>
            <a:xfrm rot="5400000" flipH="1" flipV="1">
              <a:off x="5945479" y="2714775"/>
              <a:ext cx="2552700" cy="933149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/>
            <p:nvPr/>
          </p:nvCxnSpPr>
          <p:spPr>
            <a:xfrm flipV="1">
              <a:off x="5821505" y="5643614"/>
              <a:ext cx="1864145" cy="871487"/>
            </a:xfrm>
            <a:prstGeom prst="bentConnector3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1" idx="2"/>
            </p:cNvCxnSpPr>
            <p:nvPr/>
          </p:nvCxnSpPr>
          <p:spPr>
            <a:xfrm flipH="1">
              <a:off x="6753577" y="5211604"/>
              <a:ext cx="1677" cy="4320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ight Bracket 64"/>
            <p:cNvSpPr/>
            <p:nvPr/>
          </p:nvSpPr>
          <p:spPr>
            <a:xfrm>
              <a:off x="7993204" y="1371600"/>
              <a:ext cx="83996" cy="533400"/>
            </a:xfrm>
            <a:prstGeom prst="righ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Elbow Connector 69"/>
            <p:cNvCxnSpPr>
              <a:endCxn id="12" idx="0"/>
            </p:cNvCxnSpPr>
            <p:nvPr/>
          </p:nvCxnSpPr>
          <p:spPr>
            <a:xfrm>
              <a:off x="8077200" y="1638301"/>
              <a:ext cx="1162050" cy="499070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Right Bracket 82"/>
            <p:cNvSpPr/>
            <p:nvPr/>
          </p:nvSpPr>
          <p:spPr>
            <a:xfrm>
              <a:off x="8130147" y="5643614"/>
              <a:ext cx="86751" cy="1023887"/>
            </a:xfrm>
            <a:prstGeom prst="rightBracket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Elbow Connector 101"/>
            <p:cNvCxnSpPr>
              <a:stCxn id="13" idx="2"/>
              <a:endCxn id="83" idx="2"/>
            </p:cNvCxnSpPr>
            <p:nvPr/>
          </p:nvCxnSpPr>
          <p:spPr>
            <a:xfrm rot="5400000">
              <a:off x="8483630" y="5399936"/>
              <a:ext cx="488890" cy="1022352"/>
            </a:xfrm>
            <a:prstGeom prst="bentConnector4">
              <a:avLst>
                <a:gd name="adj1" fmla="val 99672"/>
                <a:gd name="adj2" fmla="val 64398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442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Swing Latch Hand Hole Cover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436158"/>
            <a:ext cx="10515600" cy="4351338"/>
          </a:xfrm>
        </p:spPr>
        <p:txBody>
          <a:bodyPr/>
          <a:lstStyle/>
          <a:p>
            <a:r>
              <a:rPr lang="en-US" dirty="0" smtClean="0"/>
              <a:t>2.5” X 5” patented plastic swing latch hand hole cover</a:t>
            </a:r>
          </a:p>
          <a:p>
            <a:r>
              <a:rPr lang="en-US" dirty="0" smtClean="0"/>
              <a:t>Perfect for DS330 and DS340</a:t>
            </a:r>
          </a:p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Non-Corrosive</a:t>
            </a:r>
          </a:p>
          <a:p>
            <a:pPr lvl="1"/>
            <a:r>
              <a:rPr lang="en-US" dirty="0" smtClean="0"/>
              <a:t>Non-Conductive</a:t>
            </a:r>
          </a:p>
          <a:p>
            <a:pPr lvl="1"/>
            <a:r>
              <a:rPr lang="en-US" dirty="0" smtClean="0"/>
              <a:t>No Scrap Value</a:t>
            </a:r>
          </a:p>
          <a:p>
            <a:pPr lvl="1"/>
            <a:r>
              <a:rPr lang="en-US" dirty="0" smtClean="0"/>
              <a:t>No Hardware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050" y="2571327"/>
            <a:ext cx="1636302" cy="3086101"/>
          </a:xfrm>
          <a:prstGeom prst="rect">
            <a:avLst/>
          </a:prstGeom>
        </p:spPr>
      </p:pic>
      <p:pic>
        <p:nvPicPr>
          <p:cNvPr id="6" name="IMG_25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7149490" y="2849644"/>
            <a:ext cx="3970021" cy="22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 Listed (Underwriters Laboratories)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838200" y="1461559"/>
            <a:ext cx="10515600" cy="4351338"/>
          </a:xfrm>
        </p:spPr>
        <p:txBody>
          <a:bodyPr/>
          <a:lstStyle/>
          <a:p>
            <a:r>
              <a:rPr lang="en-US" dirty="0" smtClean="0"/>
              <a:t>All </a:t>
            </a:r>
            <a:r>
              <a:rPr lang="en-US" dirty="0" err="1" smtClean="0"/>
              <a:t>handholes</a:t>
            </a:r>
            <a:r>
              <a:rPr lang="en-US" dirty="0" smtClean="0"/>
              <a:t> shall be provided with a cover and a NEC Gasket Kit</a:t>
            </a:r>
          </a:p>
          <a:p>
            <a:r>
              <a:rPr lang="en-US" dirty="0" smtClean="0"/>
              <a:t>Festoons</a:t>
            </a:r>
          </a:p>
          <a:p>
            <a:r>
              <a:rPr lang="en-US" dirty="0" smtClean="0"/>
              <a:t>UL “Listed” applies to structures less than or equal to 12 feet in height</a:t>
            </a:r>
          </a:p>
          <a:p>
            <a:r>
              <a:rPr lang="en-US" dirty="0" smtClean="0"/>
              <a:t>UL “Classified” applies to structures greater than 12 feet but less than 100 feet in 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85613"/>
            <a:ext cx="10515600" cy="1325563"/>
          </a:xfrm>
        </p:spPr>
        <p:txBody>
          <a:bodyPr/>
          <a:lstStyle/>
          <a:p>
            <a:r>
              <a:rPr lang="en-US" dirty="0" smtClean="0"/>
              <a:t>UL Listed (Underwriters Laboratories)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"/>
          </p:nvPr>
        </p:nvSpPr>
        <p:spPr>
          <a:xfrm>
            <a:off x="447548" y="1430867"/>
            <a:ext cx="10588752" cy="2019300"/>
          </a:xfrm>
        </p:spPr>
        <p:txBody>
          <a:bodyPr/>
          <a:lstStyle/>
          <a:p>
            <a:r>
              <a:rPr lang="en-US" dirty="0" smtClean="0"/>
              <a:t>UL requires the sticker to be attached within 6” of the lowest </a:t>
            </a:r>
            <a:r>
              <a:rPr lang="en-US" dirty="0" err="1" smtClean="0"/>
              <a:t>handhole</a:t>
            </a:r>
            <a:endParaRPr lang="en-US" dirty="0" smtClean="0"/>
          </a:p>
          <a:p>
            <a:r>
              <a:rPr lang="en-US" dirty="0" smtClean="0"/>
              <a:t>Valmont has chosen to locate the sticker above the rim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152" y="3014131"/>
            <a:ext cx="2905101" cy="2868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025" y="3014131"/>
            <a:ext cx="2862708" cy="28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 and Performance Bonds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19300" y="1422402"/>
            <a:ext cx="8153400" cy="2857500"/>
          </a:xfrm>
        </p:spPr>
        <p:txBody>
          <a:bodyPr>
            <a:norm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Bid Bond: </a:t>
            </a:r>
            <a:r>
              <a:rPr lang="en-US" sz="2000" dirty="0">
                <a:cs typeface="Arial" panose="020B0604020202020204" pitchFamily="34" charset="0"/>
              </a:rPr>
              <a:t>A bid bond is a guarantee provided to the project owner that states the bidder has the means to complete the job as stated in the bid documents.  This is a written guarantee from a third party guarantor submitted to a client or customer by the bidder with the bid (quote).  The amount of a bid bond is a certain percentage (e.g. 5%, 10%) of the price of the contract.  This exists to reassure the company awarding the job that the bidder has the cash flow needed for the project.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68" y="3263895"/>
            <a:ext cx="7621064" cy="2886478"/>
          </a:xfrm>
          <a:prstGeom prst="rect">
            <a:avLst/>
          </a:prstGeom>
          <a:effectLst>
            <a:softEdge rad="952500"/>
          </a:effectLst>
        </p:spPr>
      </p:pic>
    </p:spTree>
    <p:extLst>
      <p:ext uri="{BB962C8B-B14F-4D97-AF65-F5344CB8AC3E}">
        <p14:creationId xmlns:p14="http://schemas.microsoft.com/office/powerpoint/2010/main" val="30188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Bid and Performance Bonds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19300" y="1371600"/>
            <a:ext cx="8153400" cy="2857500"/>
          </a:xfrm>
        </p:spPr>
        <p:txBody>
          <a:bodyPr>
            <a:noAutofit/>
          </a:bodyPr>
          <a:lstStyle/>
          <a:p>
            <a:r>
              <a:rPr lang="en-US" sz="2000" b="1" dirty="0">
                <a:cs typeface="Arial" panose="020B0604020202020204" pitchFamily="34" charset="0"/>
              </a:rPr>
              <a:t>Performance Bond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i="1" dirty="0">
                <a:cs typeface="Arial" panose="020B0604020202020204" pitchFamily="34" charset="0"/>
              </a:rPr>
              <a:t>aka Supply Bond</a:t>
            </a:r>
            <a:r>
              <a:rPr lang="en-US" sz="2000" dirty="0">
                <a:cs typeface="Arial" panose="020B0604020202020204" pitchFamily="34" charset="0"/>
              </a:rPr>
              <a:t>): A bond issued to one party as a guarantee against the failure of the other party to meet obligations specified in the contract.  This is a written guarantee from a third party guarantor submitted to a client or customer by a contractor upon winning the bid.  This bond usually covers 100% (percent) of the contract price and may replace the bid bond on award of the contract.  A performance bond secures the promise to perform the contract in accordance with its terms and conditions, at the agreed upon price, and within the time allowed.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3" y="3505201"/>
            <a:ext cx="7610475" cy="2867025"/>
          </a:xfrm>
          <a:prstGeom prst="rect">
            <a:avLst/>
          </a:prstGeom>
          <a:effectLst>
            <a:softEdge rad="876300"/>
          </a:effectLst>
        </p:spPr>
      </p:pic>
    </p:spTree>
    <p:extLst>
      <p:ext uri="{BB962C8B-B14F-4D97-AF65-F5344CB8AC3E}">
        <p14:creationId xmlns:p14="http://schemas.microsoft.com/office/powerpoint/2010/main" val="32626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Coatings with Extended Warranties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70" y="1375834"/>
            <a:ext cx="7547749" cy="45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76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 with </a:t>
            </a:r>
            <a:r>
              <a:rPr lang="en-US" dirty="0" err="1" smtClean="0"/>
              <a:t>Matco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359958"/>
            <a:ext cx="10896600" cy="4351338"/>
          </a:xfrm>
        </p:spPr>
        <p:txBody>
          <a:bodyPr/>
          <a:lstStyle/>
          <a:p>
            <a:r>
              <a:rPr lang="en-US" dirty="0"/>
              <a:t>Routine light pole and tower safety inspections are essential to ensure the structural integrity of aging infrastructure</a:t>
            </a:r>
          </a:p>
          <a:p>
            <a:r>
              <a:rPr lang="en-US" dirty="0"/>
              <a:t>Clear recommendations for repairs, reinforcements, or replacement of at-risk structures</a:t>
            </a:r>
          </a:p>
        </p:txBody>
      </p:sp>
      <p:pic>
        <p:nvPicPr>
          <p:cNvPr id="3074" name="Picture 2" descr="Valmont-Services-Inspec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799"/>
            <a:ext cx="3695287" cy="258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lmont-Pole-Inspection-Services-Men-Wo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044" y="3352799"/>
            <a:ext cx="3909956" cy="258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az276019.vo.msecnd.net/valmontstaging/vsna-product-catalog-images/matco-logo2.jpg?sfvrsn=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86394"/>
            <a:ext cx="2476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1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THANK YOU!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valmontstructures.com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1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1611176"/>
            <a:ext cx="7426036" cy="4331855"/>
            <a:chOff x="1524000" y="1600200"/>
            <a:chExt cx="9144000" cy="5334001"/>
          </a:xfrm>
        </p:grpSpPr>
        <p:grpSp>
          <p:nvGrpSpPr>
            <p:cNvPr id="17" name="Group 16"/>
            <p:cNvGrpSpPr/>
            <p:nvPr/>
          </p:nvGrpSpPr>
          <p:grpSpPr>
            <a:xfrm>
              <a:off x="1524000" y="1720427"/>
              <a:ext cx="3361480" cy="5213774"/>
              <a:chOff x="0" y="1720427"/>
              <a:chExt cx="3361480" cy="5213774"/>
            </a:xfrm>
          </p:grpSpPr>
          <p:pic>
            <p:nvPicPr>
              <p:cNvPr id="10" name="Picture 2" descr="http://fashionmodel.mtx5.com/wp-content/gallery/project-runway-kenley/project-runway-finale-kenley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9"/>
              <a:stretch/>
            </p:blipFill>
            <p:spPr bwMode="auto">
              <a:xfrm>
                <a:off x="0" y="1720427"/>
                <a:ext cx="3361480" cy="5137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533400" y="2438401"/>
                <a:ext cx="2286000" cy="4495800"/>
              </a:xfrm>
              <a:prstGeom prst="roundRect">
                <a:avLst/>
              </a:prstGeom>
              <a:gradFill>
                <a:gsLst>
                  <a:gs pos="0">
                    <a:srgbClr val="FFFFFF">
                      <a:lumMod val="79000"/>
                    </a:srgb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5400000" scaled="0"/>
              </a:gradFill>
              <a:effectLst>
                <a:glow rad="139700">
                  <a:schemeClr val="bg2">
                    <a:alpha val="40000"/>
                  </a:schemeClr>
                </a:glow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522566" y="1600200"/>
              <a:ext cx="3382352" cy="5257800"/>
              <a:chOff x="2998566" y="1600200"/>
              <a:chExt cx="3382352" cy="5257800"/>
            </a:xfrm>
          </p:grpSpPr>
          <p:pic>
            <p:nvPicPr>
              <p:cNvPr id="1026" name="Picture 2" descr="http://fashionmodel.mtx5.com/wp-content/gallery/project-runway-kenley/project-runway-finale-kenley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62"/>
              <a:stretch/>
            </p:blipFill>
            <p:spPr bwMode="auto">
              <a:xfrm>
                <a:off x="2998566" y="1720427"/>
                <a:ext cx="3382352" cy="5137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4191000" y="1600200"/>
                <a:ext cx="989339" cy="1175174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lumMod val="79000"/>
                    </a:srgb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5400000" scaled="0"/>
              </a:gradFill>
              <a:effectLst>
                <a:glow rad="139700">
                  <a:schemeClr val="bg2">
                    <a:alpha val="40000"/>
                  </a:schemeClr>
                </a:glow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5" name="Picture 2" descr="http://fashionmodel.mtx5.com/wp-content/gallery/project-runway-kenley/project-runway-finale-kenle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5082" y="1720427"/>
              <a:ext cx="3332918" cy="5137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8226879" y="1708815"/>
            <a:ext cx="35079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Maximum impact is built from the harmony of all components.</a:t>
            </a:r>
            <a:endParaRPr lang="en-US" sz="2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Decorative 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4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Fixture with Different Pole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74" y="1341963"/>
            <a:ext cx="1024236" cy="4393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732" y="1341960"/>
            <a:ext cx="1098456" cy="4393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861" y="1341960"/>
            <a:ext cx="1184097" cy="4393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645" y="1341963"/>
            <a:ext cx="1076189" cy="4393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717" y="1341962"/>
            <a:ext cx="1193568" cy="4393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3245" y="573534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Baseline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1829" y="571534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+ $50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5672" y="571534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+ $25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4415" y="573534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+ $ 280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92814" y="571534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+ $256</a:t>
            </a:r>
          </a:p>
        </p:txBody>
      </p:sp>
    </p:spTree>
    <p:extLst>
      <p:ext uri="{BB962C8B-B14F-4D97-AF65-F5344CB8AC3E}">
        <p14:creationId xmlns:p14="http://schemas.microsoft.com/office/powerpoint/2010/main" val="123459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Decorative Bases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7" y="5311904"/>
            <a:ext cx="5520267" cy="776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60" y="1232429"/>
            <a:ext cx="8476281" cy="39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Customizable Base Cover Door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7299" y="1898767"/>
            <a:ext cx="4583084" cy="3437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82" y="1325881"/>
            <a:ext cx="4353560" cy="3265170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542590" y="4675718"/>
            <a:ext cx="4798590" cy="2053514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4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Huntington HN24AC only</a:t>
            </a:r>
          </a:p>
          <a:p>
            <a:r>
              <a:rPr lang="en-US" sz="2400" dirty="0">
                <a:latin typeface="+mn-lt"/>
              </a:rPr>
              <a:t>Tapered: 6.00”-10.13”</a:t>
            </a:r>
          </a:p>
          <a:p>
            <a:r>
              <a:rPr lang="en-US" sz="2400" dirty="0">
                <a:latin typeface="+mn-lt"/>
              </a:rPr>
              <a:t>Non-Tapered: 5.63”-9.75”</a:t>
            </a:r>
          </a:p>
        </p:txBody>
      </p:sp>
    </p:spTree>
    <p:extLst>
      <p:ext uri="{BB962C8B-B14F-4D97-AF65-F5344CB8AC3E}">
        <p14:creationId xmlns:p14="http://schemas.microsoft.com/office/powerpoint/2010/main" val="155811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Enduro</a:t>
            </a:r>
            <a:r>
              <a:rPr lang="en-US" dirty="0" smtClean="0"/>
              <a:t> Base Covers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Elastomeric Urethane</a:t>
            </a:r>
          </a:p>
          <a:p>
            <a:pPr lvl="1"/>
            <a:r>
              <a:rPr lang="en-US" dirty="0" smtClean="0"/>
              <a:t>Optimum impact resistance</a:t>
            </a:r>
          </a:p>
          <a:p>
            <a:pPr lvl="1"/>
            <a:r>
              <a:rPr lang="en-US" dirty="0" smtClean="0"/>
              <a:t>Non corrosive</a:t>
            </a:r>
          </a:p>
          <a:p>
            <a:pPr lvl="1"/>
            <a:r>
              <a:rPr lang="en-US" dirty="0" smtClean="0"/>
              <a:t>Non conductive</a:t>
            </a:r>
          </a:p>
          <a:p>
            <a:pPr lvl="1"/>
            <a:r>
              <a:rPr lang="en-US" dirty="0" smtClean="0"/>
              <a:t>No scrap value</a:t>
            </a:r>
          </a:p>
          <a:p>
            <a:pPr lvl="1"/>
            <a:r>
              <a:rPr lang="en-US" dirty="0" smtClean="0"/>
              <a:t>Colored black throughout</a:t>
            </a:r>
          </a:p>
          <a:p>
            <a:pPr lvl="2"/>
            <a:r>
              <a:rPr lang="en-US" dirty="0" smtClean="0"/>
              <a:t>May be tinted different shades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7" t="2320" r="33164" b="1254"/>
          <a:stretch/>
        </p:blipFill>
        <p:spPr bwMode="auto">
          <a:xfrm>
            <a:off x="5263359" y="2960488"/>
            <a:ext cx="2823014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451672"/>
            <a:ext cx="1547748" cy="518716"/>
          </a:xfrm>
          <a:prstGeom prst="rect">
            <a:avLst/>
          </a:prstGeom>
        </p:spPr>
      </p:pic>
      <p:pic>
        <p:nvPicPr>
          <p:cNvPr id="6" name="Picture 3" descr="C:\Users\JD17\Desktop\OpenBase3_111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137" y="1594220"/>
            <a:ext cx="3770250" cy="50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Enduro</a:t>
            </a:r>
            <a:r>
              <a:rPr lang="en-US" dirty="0" smtClean="0"/>
              <a:t> Base Covers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07398"/>
            <a:ext cx="11658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Great for:</a:t>
            </a:r>
          </a:p>
          <a:p>
            <a:pPr lvl="1"/>
            <a:r>
              <a:rPr lang="en-US" dirty="0"/>
              <a:t>G</a:t>
            </a:r>
            <a:r>
              <a:rPr lang="en-US" dirty="0" smtClean="0"/>
              <a:t>ravel spray</a:t>
            </a:r>
          </a:p>
          <a:p>
            <a:pPr lvl="1"/>
            <a:r>
              <a:rPr lang="en-US" dirty="0" smtClean="0"/>
              <a:t>Direct contact with salt</a:t>
            </a:r>
          </a:p>
          <a:p>
            <a:pPr lvl="1"/>
            <a:r>
              <a:rPr lang="en-US" dirty="0" smtClean="0"/>
              <a:t>Pedestrian abuse</a:t>
            </a:r>
          </a:p>
          <a:p>
            <a:pPr lvl="1"/>
            <a:r>
              <a:rPr lang="en-US" dirty="0" smtClean="0"/>
              <a:t>Landscape equipment</a:t>
            </a:r>
          </a:p>
          <a:p>
            <a:pPr lvl="1"/>
            <a:r>
              <a:rPr lang="en-US" dirty="0" smtClean="0"/>
              <a:t>Lack of maintenance</a:t>
            </a:r>
          </a:p>
          <a:p>
            <a:pPr lvl="1"/>
            <a:r>
              <a:rPr lang="en-US" dirty="0" smtClean="0"/>
              <a:t>Coastal or regions close to water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950254" y="4778290"/>
            <a:ext cx="749722" cy="1305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14443" y="4702322"/>
            <a:ext cx="738571" cy="13809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991066" y="4731122"/>
            <a:ext cx="732286" cy="135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013817" y="4813537"/>
            <a:ext cx="645347" cy="1266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729187" y="5173664"/>
            <a:ext cx="993540" cy="909632"/>
          </a:xfrm>
          <a:prstGeom prst="rect">
            <a:avLst/>
          </a:prstGeom>
        </p:spPr>
      </p:pic>
      <p:pic>
        <p:nvPicPr>
          <p:cNvPr id="12" name="Picture 2" descr="C:\Users\JD17\AppData\Local\Microsoft\Windows\Temporary Internet Files\Content.Outlook\E5PRF5B8\IMG_177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r="3576" b="3063"/>
          <a:stretch/>
        </p:blipFill>
        <p:spPr bwMode="auto">
          <a:xfrm>
            <a:off x="7149339" y="1383870"/>
            <a:ext cx="4234389" cy="2907973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15"/>
          <a:stretch/>
        </p:blipFill>
        <p:spPr>
          <a:xfrm>
            <a:off x="5530427" y="4662026"/>
            <a:ext cx="907670" cy="14212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5" r="78605"/>
          <a:stretch/>
        </p:blipFill>
        <p:spPr>
          <a:xfrm>
            <a:off x="3072287" y="4746160"/>
            <a:ext cx="850859" cy="1337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6"/>
          <a:stretch/>
        </p:blipFill>
        <p:spPr>
          <a:xfrm>
            <a:off x="4214236" y="4913051"/>
            <a:ext cx="1025101" cy="1170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r="38689"/>
          <a:stretch/>
        </p:blipFill>
        <p:spPr>
          <a:xfrm>
            <a:off x="1637383" y="5070400"/>
            <a:ext cx="1143814" cy="101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14504" r="41490"/>
          <a:stretch/>
        </p:blipFill>
        <p:spPr>
          <a:xfrm>
            <a:off x="304800" y="4779905"/>
            <a:ext cx="1041493" cy="130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FHWA Approved Breakaway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Valmont is the only light pole manufacturer offering both steel and aluminum light poles in FHWA approved breakaway systems</a:t>
            </a:r>
          </a:p>
          <a:p>
            <a:r>
              <a:rPr lang="en-US" dirty="0" smtClean="0"/>
              <a:t>There are five decorative bases approved: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796" y="4034086"/>
            <a:ext cx="1190415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742" y="4140269"/>
            <a:ext cx="1259118" cy="1863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266" y="4034086"/>
            <a:ext cx="1000125" cy="194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4168" y="3091177"/>
            <a:ext cx="1277250" cy="2904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3846" y="4446706"/>
            <a:ext cx="1279246" cy="152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2017 Color Pallet Structures">
      <a:dk1>
        <a:srgbClr val="000000"/>
      </a:dk1>
      <a:lt1>
        <a:srgbClr val="FFFFFF"/>
      </a:lt1>
      <a:dk2>
        <a:srgbClr val="595959"/>
      </a:dk2>
      <a:lt2>
        <a:srgbClr val="EBDDC3"/>
      </a:lt2>
      <a:accent1>
        <a:srgbClr val="13485B"/>
      </a:accent1>
      <a:accent2>
        <a:srgbClr val="C3D940"/>
      </a:accent2>
      <a:accent3>
        <a:srgbClr val="464646"/>
      </a:accent3>
      <a:accent4>
        <a:srgbClr val="7BA79D"/>
      </a:accent4>
      <a:accent5>
        <a:srgbClr val="968C8C"/>
      </a:accent5>
      <a:accent6>
        <a:srgbClr val="5CB1E3"/>
      </a:accent6>
      <a:hlink>
        <a:srgbClr val="4EACCE"/>
      </a:hlink>
      <a:folHlink>
        <a:srgbClr val="7044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0898276-3DD6-46BA-8615-C23C86B7DC80}" vid="{CC5BAEBC-9AD7-445F-85E0-D1626A8034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DE86351C4BF642AFC6D5729DC686DE" ma:contentTypeVersion="0" ma:contentTypeDescription="Create a new document." ma:contentTypeScope="" ma:versionID="2416a2410f3adcd7f4c0fc4a7772f0d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CECC18-1F98-45FD-B370-AD6FC980EC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0FD08AF-C7F0-4FCD-BCAB-B4EC1A10D9A5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ADB38CA-1878-4844-BFB8-18456DA4A2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7237</TotalTime>
  <Words>1048</Words>
  <Application>Microsoft Office PowerPoint</Application>
  <PresentationFormat>Widescreen</PresentationFormat>
  <Paragraphs>161</Paragraphs>
  <Slides>29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Wingdings</vt:lpstr>
      <vt:lpstr>Theme1</vt:lpstr>
      <vt:lpstr>SPECIFICATION ADVANTAGES </vt:lpstr>
      <vt:lpstr>Valmont Decorative Core Capabilities</vt:lpstr>
      <vt:lpstr>Decorative Advantages</vt:lpstr>
      <vt:lpstr>Same Fixture with Different Pole</vt:lpstr>
      <vt:lpstr>Decorative Bases</vt:lpstr>
      <vt:lpstr>Customizable Base Cover Door</vt:lpstr>
      <vt:lpstr>Enduro Base Covers</vt:lpstr>
      <vt:lpstr>Enduro Base Covers</vt:lpstr>
      <vt:lpstr>FHWA Approved Breakaway Systems</vt:lpstr>
      <vt:lpstr>FHWA Approved Breakaway Systems</vt:lpstr>
      <vt:lpstr>FHWA Approved Breakaway Systems</vt:lpstr>
      <vt:lpstr>FHWA Approved Breakaway Systems</vt:lpstr>
      <vt:lpstr>Banner Arms, Flag Holders, and Plant Hangers</vt:lpstr>
      <vt:lpstr>Decorative Arms – Steel and Aluminum</vt:lpstr>
      <vt:lpstr>Scrolls – Formed and Cast</vt:lpstr>
      <vt:lpstr>Finials and Pole Caps</vt:lpstr>
      <vt:lpstr>Idyline – Round Tapered Curved Aluminum</vt:lpstr>
      <vt:lpstr>Round Aluminum Shapes</vt:lpstr>
      <vt:lpstr>Historic and Contemporary Posts</vt:lpstr>
      <vt:lpstr>Flute Options</vt:lpstr>
      <vt:lpstr>Flute Options</vt:lpstr>
      <vt:lpstr>Swing Latch Hand Hole Cover</vt:lpstr>
      <vt:lpstr>UL Listed (Underwriters Laboratories)</vt:lpstr>
      <vt:lpstr>UL Listed (Underwriters Laboratories)</vt:lpstr>
      <vt:lpstr>Bid and Performance Bonds</vt:lpstr>
      <vt:lpstr>Bid and Performance Bonds</vt:lpstr>
      <vt:lpstr>Coatings with Extended Warranties</vt:lpstr>
      <vt:lpstr>Partner with Matco Services</vt:lpstr>
      <vt:lpstr>THANK YOU!</vt:lpstr>
    </vt:vector>
  </TitlesOfParts>
  <Company>Valmont Industries Inc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Kathy Kirstine</dc:creator>
  <cp:lastModifiedBy>Gage, Daniel T.</cp:lastModifiedBy>
  <cp:revision>389</cp:revision>
  <cp:lastPrinted>2014-02-04T13:30:31Z</cp:lastPrinted>
  <dcterms:created xsi:type="dcterms:W3CDTF">2010-02-11T20:11:44Z</dcterms:created>
  <dcterms:modified xsi:type="dcterms:W3CDTF">2017-08-14T17:30:06Z</dcterms:modified>
</cp:coreProperties>
</file>